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 id="2147487133" r:id="rId2"/>
  </p:sldMasterIdLst>
  <p:notesMasterIdLst>
    <p:notesMasterId r:id="rId52"/>
  </p:notesMasterIdLst>
  <p:sldIdLst>
    <p:sldId id="269" r:id="rId3"/>
    <p:sldId id="313" r:id="rId4"/>
    <p:sldId id="314" r:id="rId5"/>
    <p:sldId id="315" r:id="rId6"/>
    <p:sldId id="317" r:id="rId7"/>
    <p:sldId id="312" r:id="rId8"/>
    <p:sldId id="270" r:id="rId9"/>
    <p:sldId id="271" r:id="rId10"/>
    <p:sldId id="272" r:id="rId11"/>
    <p:sldId id="273" r:id="rId12"/>
    <p:sldId id="278" r:id="rId13"/>
    <p:sldId id="275" r:id="rId14"/>
    <p:sldId id="276" r:id="rId15"/>
    <p:sldId id="274" r:id="rId16"/>
    <p:sldId id="277" r:id="rId17"/>
    <p:sldId id="279" r:id="rId18"/>
    <p:sldId id="280" r:id="rId19"/>
    <p:sldId id="281" r:id="rId20"/>
    <p:sldId id="282" r:id="rId21"/>
    <p:sldId id="283" r:id="rId22"/>
    <p:sldId id="284" r:id="rId23"/>
    <p:sldId id="286" r:id="rId24"/>
    <p:sldId id="285" r:id="rId25"/>
    <p:sldId id="287" r:id="rId26"/>
    <p:sldId id="288"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6" r:id="rId49"/>
    <p:sldId id="318" r:id="rId50"/>
    <p:sldId id="268"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Burto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A13"/>
    <a:srgbClr val="335EE9"/>
    <a:srgbClr val="FF00FF"/>
    <a:srgbClr val="004F8A"/>
    <a:srgbClr val="9954CC"/>
    <a:srgbClr val="C8A1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5226" autoAdjust="0"/>
  </p:normalViewPr>
  <p:slideViewPr>
    <p:cSldViewPr snapToGrid="0">
      <p:cViewPr varScale="1">
        <p:scale>
          <a:sx n="110" d="100"/>
          <a:sy n="110" d="100"/>
        </p:scale>
        <p:origin x="3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1F4C1B-2191-475E-AA34-6ED76B8208F3}"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543FA31-EC33-4DB2-9827-830DDC4D8583}" type="slidenum">
              <a:rPr lang="en-US" smtClean="0"/>
              <a:t>‹#›</a:t>
            </a:fld>
            <a:endParaRPr lang="en-US" dirty="0"/>
          </a:p>
        </p:txBody>
      </p:sp>
    </p:spTree>
    <p:extLst>
      <p:ext uri="{BB962C8B-B14F-4D97-AF65-F5344CB8AC3E}">
        <p14:creationId xmlns:p14="http://schemas.microsoft.com/office/powerpoint/2010/main" val="3562661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a:t>
            </a:fld>
            <a:endParaRPr lang="en-US" dirty="0"/>
          </a:p>
        </p:txBody>
      </p:sp>
    </p:spTree>
    <p:extLst>
      <p:ext uri="{BB962C8B-B14F-4D97-AF65-F5344CB8AC3E}">
        <p14:creationId xmlns:p14="http://schemas.microsoft.com/office/powerpoint/2010/main" val="28944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24</a:t>
            </a:fld>
            <a:endParaRPr lang="en-US"/>
          </a:p>
        </p:txBody>
      </p:sp>
    </p:spTree>
    <p:extLst>
      <p:ext uri="{BB962C8B-B14F-4D97-AF65-F5344CB8AC3E}">
        <p14:creationId xmlns:p14="http://schemas.microsoft.com/office/powerpoint/2010/main" val="267353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25</a:t>
            </a:fld>
            <a:endParaRPr lang="en-US"/>
          </a:p>
        </p:txBody>
      </p:sp>
    </p:spTree>
    <p:extLst>
      <p:ext uri="{BB962C8B-B14F-4D97-AF65-F5344CB8AC3E}">
        <p14:creationId xmlns:p14="http://schemas.microsoft.com/office/powerpoint/2010/main" val="337453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26</a:t>
            </a:fld>
            <a:endParaRPr lang="en-US"/>
          </a:p>
        </p:txBody>
      </p:sp>
    </p:spTree>
    <p:extLst>
      <p:ext uri="{BB962C8B-B14F-4D97-AF65-F5344CB8AC3E}">
        <p14:creationId xmlns:p14="http://schemas.microsoft.com/office/powerpoint/2010/main" val="4113839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33DF34A-FD2B-4745-C7D2-19F287211774}"/>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87920B9-9500-AA83-EF95-1C342C5A0688}"/>
              </a:ext>
            </a:extLst>
          </p:cNvPr>
          <p:cNvSpPr>
            <a:spLocks noGrp="1"/>
          </p:cNvSpPr>
          <p:nvPr>
            <p:ph type="body" idx="1"/>
          </p:nvPr>
        </p:nvSpPr>
        <p:spPr/>
        <p:txBody>
          <a:bodyPr/>
          <a:lstStyle/>
          <a:p>
            <a:pPr>
              <a:defRPr/>
            </a:pPr>
            <a:r>
              <a:rPr lang="en-US" altLang="en-US" i="1" dirty="0">
                <a:latin typeface="Times New Roman" panose="02020603050405020304" pitchFamily="18" charset="0"/>
              </a:rPr>
              <a:t>The Grading Ordinance (Chapter 7.5) requires that full grading plans are required for all:</a:t>
            </a:r>
          </a:p>
          <a:p>
            <a:pPr marL="174708" indent="-174708">
              <a:lnSpc>
                <a:spcPct val="90000"/>
              </a:lnSpc>
              <a:buFont typeface="Arial" panose="020B0604020202020204" pitchFamily="34" charset="0"/>
              <a:buChar char="•"/>
              <a:defRPr/>
            </a:pPr>
            <a:r>
              <a:rPr lang="en-US" altLang="en-US" dirty="0"/>
              <a:t>New Single-Family construction, or modifications of an existing structure of more than one (1) room or 600 square feet.</a:t>
            </a:r>
          </a:p>
          <a:p>
            <a:pPr marL="174708" indent="-174708">
              <a:lnSpc>
                <a:spcPct val="90000"/>
              </a:lnSpc>
              <a:buFont typeface="Arial" panose="020B0604020202020204" pitchFamily="34" charset="0"/>
              <a:buChar char="•"/>
              <a:defRPr/>
            </a:pPr>
            <a:r>
              <a:rPr lang="en-US" altLang="en-US" dirty="0"/>
              <a:t>Multiple family, commercial or site condominiums.</a:t>
            </a:r>
          </a:p>
          <a:p>
            <a:pPr marL="174708" indent="-174708">
              <a:lnSpc>
                <a:spcPct val="90000"/>
              </a:lnSpc>
              <a:buFont typeface="Arial" panose="020B0604020202020204" pitchFamily="34" charset="0"/>
              <a:buChar char="•"/>
              <a:defRPr/>
            </a:pPr>
            <a:r>
              <a:rPr lang="en-US" altLang="en-US" dirty="0"/>
              <a:t>Road construction on private property.</a:t>
            </a:r>
          </a:p>
          <a:p>
            <a:pPr marL="174708" indent="-174708">
              <a:lnSpc>
                <a:spcPct val="90000"/>
              </a:lnSpc>
              <a:buFont typeface="Arial" panose="020B0604020202020204" pitchFamily="34" charset="0"/>
              <a:buChar char="•"/>
              <a:defRPr/>
            </a:pPr>
            <a:r>
              <a:rPr lang="en-US" altLang="en-US" dirty="0"/>
              <a:t>Grading or filling, i.e. alteration of existing topography.</a:t>
            </a:r>
          </a:p>
          <a:p>
            <a:pPr marL="174708" indent="-174708">
              <a:lnSpc>
                <a:spcPct val="90000"/>
              </a:lnSpc>
              <a:buFont typeface="Arial" panose="020B0604020202020204" pitchFamily="34" charset="0"/>
              <a:buChar char="•"/>
              <a:defRPr/>
            </a:pPr>
            <a:r>
              <a:rPr lang="en-US" altLang="en-US" dirty="0"/>
              <a:t>Clearing or grubbing.</a:t>
            </a:r>
          </a:p>
          <a:p>
            <a:pPr marL="174708" indent="-174708">
              <a:lnSpc>
                <a:spcPct val="90000"/>
              </a:lnSpc>
              <a:buFont typeface="Arial" panose="020B0604020202020204" pitchFamily="34" charset="0"/>
              <a:buChar char="•"/>
              <a:defRPr/>
            </a:pPr>
            <a:r>
              <a:rPr lang="en-US" altLang="en-US" dirty="0"/>
              <a:t>Construction of landscape berms.</a:t>
            </a:r>
          </a:p>
          <a:p>
            <a:pPr marL="174708" indent="-174708">
              <a:lnSpc>
                <a:spcPct val="90000"/>
              </a:lnSpc>
              <a:buFont typeface="Arial" panose="020B0604020202020204" pitchFamily="34" charset="0"/>
              <a:buChar char="•"/>
              <a:defRPr/>
            </a:pPr>
            <a:r>
              <a:rPr lang="en-US" altLang="en-US" dirty="0"/>
              <a:t>Any development or site construction requiring site plan approval from the Planning Commission or as directed by the City Manager, Building Official, or Engineer.</a:t>
            </a:r>
          </a:p>
          <a:p>
            <a:pPr>
              <a:defRPr/>
            </a:pPr>
            <a:endParaRPr lang="en-US" dirty="0"/>
          </a:p>
        </p:txBody>
      </p:sp>
      <p:sp>
        <p:nvSpPr>
          <p:cNvPr id="8196" name="Slide Number Placeholder 3">
            <a:extLst>
              <a:ext uri="{FF2B5EF4-FFF2-40B4-BE49-F238E27FC236}">
                <a16:creationId xmlns:a16="http://schemas.microsoft.com/office/drawing/2014/main" id="{D068059F-3B1C-FC54-8309-CB610A28E8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BE7A7180-D56B-4BBB-8E56-7609424C8D43}" type="slidenum">
              <a:rPr lang="en-US" altLang="en-US" smtClean="0">
                <a:latin typeface="Arial" panose="020B0604020202020204" pitchFamily="34" charset="0"/>
              </a:rPr>
              <a:pPr fontAlgn="base">
                <a:spcBef>
                  <a:spcPct val="0"/>
                </a:spcBef>
                <a:spcAft>
                  <a:spcPct val="0"/>
                </a:spcAft>
              </a:pPr>
              <a:t>27</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420BE57-7FD9-6243-CE9B-5151241E198D}"/>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959C0F3-17C7-8D75-E4A3-BDEB0A3A46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181F5EC2-7CEC-7E4B-A539-8B3B0C161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A332EFF7-249D-488A-82BB-316EB2907031}" type="slidenum">
              <a:rPr lang="en-US" altLang="en-US" smtClean="0">
                <a:latin typeface="Arial" panose="020B0604020202020204" pitchFamily="34" charset="0"/>
              </a:rPr>
              <a:pPr fontAlgn="base">
                <a:spcBef>
                  <a:spcPct val="0"/>
                </a:spcBef>
                <a:spcAft>
                  <a:spcPct val="0"/>
                </a:spcAft>
              </a:pPr>
              <a:t>28</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4690297-D8F6-E459-9663-9EDB6E2C9CB8}"/>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B7D5FA9-CEE7-CAC9-B274-1122745B4A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65122068-38F7-E561-E5B8-58F6D60C2A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E997CC3B-1DAA-416A-9AA6-6EB2E8C9C875}" type="slidenum">
              <a:rPr lang="en-US" altLang="en-US" smtClean="0">
                <a:latin typeface="Arial" panose="020B0604020202020204" pitchFamily="34" charset="0"/>
              </a:rPr>
              <a:pPr fontAlgn="base">
                <a:spcBef>
                  <a:spcPct val="0"/>
                </a:spcBef>
                <a:spcAft>
                  <a:spcPct val="0"/>
                </a:spcAft>
              </a:pPr>
              <a:t>29</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88A29BE-3D5E-2DB0-2BD4-4A05193530C5}"/>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ACEC46-E9CE-C604-BB73-D7874BA14B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46A11014-38A0-4D54-246E-53E4CEF0EC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F0D430A6-31DF-4387-AD52-80B627CE661D}" type="slidenum">
              <a:rPr lang="en-US" altLang="en-US" smtClean="0">
                <a:latin typeface="Arial" panose="020B0604020202020204" pitchFamily="34" charset="0"/>
              </a:rPr>
              <a:pPr fontAlgn="base">
                <a:spcBef>
                  <a:spcPct val="0"/>
                </a:spcBef>
                <a:spcAft>
                  <a:spcPct val="0"/>
                </a:spcAft>
              </a:pPr>
              <a:t>30</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899770D-3556-E369-A997-A1C9BAE2E762}"/>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65A42C-D694-C69F-2A10-2D6FEEC17CFF}"/>
              </a:ext>
            </a:extLst>
          </p:cNvPr>
          <p:cNvSpPr>
            <a:spLocks noGrp="1"/>
          </p:cNvSpPr>
          <p:nvPr>
            <p:ph type="body" idx="1"/>
          </p:nvPr>
        </p:nvSpPr>
        <p:spPr/>
        <p:txBody>
          <a:bodyPr/>
          <a:lstStyle/>
          <a:p>
            <a:pPr>
              <a:defRPr/>
            </a:pPr>
            <a:r>
              <a:rPr lang="en-US" altLang="en-US" i="1" u="sng" dirty="0">
                <a:latin typeface="Times New Roman" panose="02020603050405020304" pitchFamily="18" charset="0"/>
              </a:rPr>
              <a:t>Key Plan Requirements:</a:t>
            </a:r>
          </a:p>
          <a:p>
            <a:pPr marL="291179" indent="-291179">
              <a:lnSpc>
                <a:spcPct val="90000"/>
              </a:lnSpc>
              <a:buFont typeface="Arial" panose="020B0604020202020204" pitchFamily="34" charset="0"/>
              <a:buChar char="•"/>
              <a:defRPr/>
            </a:pPr>
            <a:r>
              <a:rPr lang="en-US" altLang="en-US" dirty="0"/>
              <a:t>Mass grading a site will generally not be permitted.</a:t>
            </a:r>
          </a:p>
          <a:p>
            <a:pPr marL="291179" indent="-291179">
              <a:lnSpc>
                <a:spcPct val="90000"/>
              </a:lnSpc>
              <a:buFont typeface="Arial" panose="020B0604020202020204" pitchFamily="34" charset="0"/>
              <a:buChar char="•"/>
              <a:defRPr/>
            </a:pPr>
            <a:r>
              <a:rPr lang="en-US" altLang="en-US" dirty="0"/>
              <a:t>Properly permitted irrigation wells are permissible; however, domestic water supply wells are prohibited.</a:t>
            </a:r>
          </a:p>
          <a:p>
            <a:pPr marL="291179" indent="-291179">
              <a:lnSpc>
                <a:spcPct val="90000"/>
              </a:lnSpc>
              <a:buFont typeface="Arial" panose="020B0604020202020204" pitchFamily="34" charset="0"/>
              <a:buChar char="•"/>
              <a:defRPr/>
            </a:pPr>
            <a:r>
              <a:rPr lang="en-US" altLang="en-US" dirty="0"/>
              <a:t>New construction and re-builds require water and sanitary sewer capital connection permits.</a:t>
            </a:r>
          </a:p>
          <a:p>
            <a:pPr marL="291179" indent="-291179">
              <a:lnSpc>
                <a:spcPct val="90000"/>
              </a:lnSpc>
              <a:buFont typeface="Arial" panose="020B0604020202020204" pitchFamily="34" charset="0"/>
              <a:buChar char="•"/>
              <a:defRPr/>
            </a:pPr>
            <a:r>
              <a:rPr lang="en-US" altLang="en-US" dirty="0"/>
              <a:t>The minimum water service lead size is 1.5”; HDPE and Copper are permitted.</a:t>
            </a:r>
          </a:p>
          <a:p>
            <a:pPr marL="291179" indent="-291179">
              <a:lnSpc>
                <a:spcPct val="90000"/>
              </a:lnSpc>
              <a:buFont typeface="Arial" panose="020B0604020202020204" pitchFamily="34" charset="0"/>
              <a:buChar char="•"/>
              <a:defRPr/>
            </a:pPr>
            <a:r>
              <a:rPr lang="en-US" altLang="en-US" dirty="0"/>
              <a:t>The minimum sanitary service lead size is 4”</a:t>
            </a:r>
          </a:p>
          <a:p>
            <a:pPr marL="291179" indent="-291179">
              <a:lnSpc>
                <a:spcPct val="90000"/>
              </a:lnSpc>
              <a:buFont typeface="Arial" panose="020B0604020202020204" pitchFamily="34" charset="0"/>
              <a:buChar char="•"/>
              <a:defRPr/>
            </a:pPr>
            <a:endParaRPr lang="en-US" altLang="en-US" dirty="0"/>
          </a:p>
        </p:txBody>
      </p:sp>
      <p:sp>
        <p:nvSpPr>
          <p:cNvPr id="16388" name="Slide Number Placeholder 3">
            <a:extLst>
              <a:ext uri="{FF2B5EF4-FFF2-40B4-BE49-F238E27FC236}">
                <a16:creationId xmlns:a16="http://schemas.microsoft.com/office/drawing/2014/main" id="{8C83471F-AC09-1C9C-C399-9FD4324E15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F4CB5767-9FC9-43DF-95F5-D79396F00E30}" type="slidenum">
              <a:rPr lang="en-US" altLang="en-US" smtClean="0">
                <a:latin typeface="Arial" panose="020B0604020202020204" pitchFamily="34" charset="0"/>
              </a:rPr>
              <a:pPr fontAlgn="base">
                <a:spcBef>
                  <a:spcPct val="0"/>
                </a:spcBef>
                <a:spcAft>
                  <a:spcPct val="0"/>
                </a:spcAft>
              </a:pPr>
              <a:t>31</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BC37FB7-9844-9F21-09AA-08D8506DBDD0}"/>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B7BD41A-0870-4436-CCE6-1894641F79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3731B16C-8D80-8B50-DCCD-52507C326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1901568F-C102-4D4C-A6FA-1FD4A88B7311}" type="slidenum">
              <a:rPr lang="en-US" altLang="en-US" smtClean="0">
                <a:latin typeface="Arial" panose="020B0604020202020204" pitchFamily="34" charset="0"/>
              </a:rPr>
              <a:pPr fontAlgn="base">
                <a:spcBef>
                  <a:spcPct val="0"/>
                </a:spcBef>
                <a:spcAft>
                  <a:spcPct val="0"/>
                </a:spcAft>
              </a:pPr>
              <a:t>32</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936773F-FB72-BAC5-8224-1A17F4A5983C}"/>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8ABA358-0BCB-E7D5-C3C3-26363839E0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Common Issue – Providing topographic information</a:t>
            </a:r>
          </a:p>
          <a:p>
            <a:r>
              <a:rPr lang="en-US" altLang="en-US"/>
              <a:t>Buildings don’t float.  There has to be a topographical context for every project.</a:t>
            </a:r>
          </a:p>
        </p:txBody>
      </p:sp>
      <p:sp>
        <p:nvSpPr>
          <p:cNvPr id="20484" name="Slide Number Placeholder 3">
            <a:extLst>
              <a:ext uri="{FF2B5EF4-FFF2-40B4-BE49-F238E27FC236}">
                <a16:creationId xmlns:a16="http://schemas.microsoft.com/office/drawing/2014/main" id="{0B022306-6F86-70C9-8455-A551FF2F6F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F0161DB4-B859-4621-A55E-9C854A0FF9A6}" type="slidenum">
              <a:rPr lang="en-US" altLang="en-US" smtClean="0">
                <a:latin typeface="Arial" panose="020B0604020202020204" pitchFamily="34" charset="0"/>
              </a:rPr>
              <a:pPr fontAlgn="base">
                <a:spcBef>
                  <a:spcPct val="0"/>
                </a:spcBef>
                <a:spcAft>
                  <a:spcPct val="0"/>
                </a:spcAft>
              </a:pPr>
              <a:t>33</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14</a:t>
            </a:fld>
            <a:endParaRPr lang="en-US"/>
          </a:p>
        </p:txBody>
      </p:sp>
    </p:spTree>
    <p:extLst>
      <p:ext uri="{BB962C8B-B14F-4D97-AF65-F5344CB8AC3E}">
        <p14:creationId xmlns:p14="http://schemas.microsoft.com/office/powerpoint/2010/main" val="166918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EE4672D-6C2A-9A93-C68E-106F3DD6DFEF}"/>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418AA9-32F9-3DF3-C2F3-EF027E6D67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Semi-Common Issue – Mass grading</a:t>
            </a:r>
          </a:p>
          <a:p>
            <a:r>
              <a:rPr lang="en-US" altLang="en-US"/>
              <a:t>Don’t push the grading scope beyond where it needs to be for the improvements and drainage.  Expanding the area of impact for landscaping is not permitted.  Neither is removing all existing vegetation and trees.  Communicate to the builder that there is a mass grading prohibition and that the site work should be carried out as close as possible to the plan.</a:t>
            </a:r>
          </a:p>
        </p:txBody>
      </p:sp>
      <p:sp>
        <p:nvSpPr>
          <p:cNvPr id="22532" name="Slide Number Placeholder 3">
            <a:extLst>
              <a:ext uri="{FF2B5EF4-FFF2-40B4-BE49-F238E27FC236}">
                <a16:creationId xmlns:a16="http://schemas.microsoft.com/office/drawing/2014/main" id="{7F874845-1196-9B21-431B-8DB0794A0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1C24E67B-EBEE-4C54-9100-0DF3E1727BB9}" type="slidenum">
              <a:rPr lang="en-US" altLang="en-US" smtClean="0">
                <a:latin typeface="Arial" panose="020B0604020202020204" pitchFamily="34" charset="0"/>
              </a:rPr>
              <a:pPr fontAlgn="base">
                <a:spcBef>
                  <a:spcPct val="0"/>
                </a:spcBef>
                <a:spcAft>
                  <a:spcPct val="0"/>
                </a:spcAft>
              </a:pPr>
              <a:t>34</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8C19D34-C335-AAD1-AEDA-21327F0BA9E7}"/>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F5AB0DD-4476-E59F-1AD0-CEA2DAF6AC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Common Issue – Minimum public service lead sizes</a:t>
            </a:r>
          </a:p>
          <a:p>
            <a:r>
              <a:rPr lang="en-US" altLang="en-US"/>
              <a:t>Be as thorough as possible with utilities.  Remember that these residences need larger service leads to have adequate water pressure.</a:t>
            </a:r>
          </a:p>
        </p:txBody>
      </p:sp>
      <p:sp>
        <p:nvSpPr>
          <p:cNvPr id="24580" name="Slide Number Placeholder 3">
            <a:extLst>
              <a:ext uri="{FF2B5EF4-FFF2-40B4-BE49-F238E27FC236}">
                <a16:creationId xmlns:a16="http://schemas.microsoft.com/office/drawing/2014/main" id="{F206065B-40F3-BB4D-5DB7-CED2A6B27C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D2855B34-9AAD-40D1-BAB8-1835473CF36A}" type="slidenum">
              <a:rPr lang="en-US" altLang="en-US" smtClean="0">
                <a:latin typeface="Arial" panose="020B0604020202020204" pitchFamily="34" charset="0"/>
              </a:rPr>
              <a:pPr fontAlgn="base">
                <a:spcBef>
                  <a:spcPct val="0"/>
                </a:spcBef>
                <a:spcAft>
                  <a:spcPct val="0"/>
                </a:spcAft>
              </a:pPr>
              <a:t>35</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E2BAF72-D0C6-F7F2-FC55-6D93193E17C6}"/>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CB0B2761-3EBE-5352-6DDB-4F65DD8290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Common Issue – Retaining wall heights</a:t>
            </a:r>
          </a:p>
          <a:p>
            <a:r>
              <a:rPr lang="en-US" altLang="en-US"/>
              <a:t>Retaining walls need to have a sufficient amount of spot grades provided, and all spot grades must be compliant with the Ordinance.  Review the grades to ensure they are compliant.</a:t>
            </a:r>
          </a:p>
        </p:txBody>
      </p:sp>
      <p:sp>
        <p:nvSpPr>
          <p:cNvPr id="26628" name="Slide Number Placeholder 3">
            <a:extLst>
              <a:ext uri="{FF2B5EF4-FFF2-40B4-BE49-F238E27FC236}">
                <a16:creationId xmlns:a16="http://schemas.microsoft.com/office/drawing/2014/main" id="{3FFBAF19-C867-9DD6-C28B-BB7692726D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CF68EECB-A051-4964-A167-9D85C0D0E2F9}" type="slidenum">
              <a:rPr lang="en-US" altLang="en-US" smtClean="0">
                <a:latin typeface="Arial" panose="020B0604020202020204" pitchFamily="34" charset="0"/>
              </a:rPr>
              <a:pPr fontAlgn="base">
                <a:spcBef>
                  <a:spcPct val="0"/>
                </a:spcBef>
                <a:spcAft>
                  <a:spcPct val="0"/>
                </a:spcAft>
              </a:pPr>
              <a:t>36</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D30DCAD-592E-F9F0-0C34-79E08C56C64A}"/>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6062346-A075-4D80-5148-542CF726A8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Common Issue – SESC &amp; Tree Protection notes are forgotten</a:t>
            </a:r>
          </a:p>
          <a:p>
            <a:r>
              <a:rPr lang="en-US" altLang="en-US"/>
              <a:t>Remember these important notes!  SESC and Tree Protection need many of these for approval.</a:t>
            </a:r>
          </a:p>
        </p:txBody>
      </p:sp>
      <p:sp>
        <p:nvSpPr>
          <p:cNvPr id="28676" name="Slide Number Placeholder 3">
            <a:extLst>
              <a:ext uri="{FF2B5EF4-FFF2-40B4-BE49-F238E27FC236}">
                <a16:creationId xmlns:a16="http://schemas.microsoft.com/office/drawing/2014/main" id="{49364EFF-5D37-BD4D-8E1E-689D5B7780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C54745AE-0180-4FC9-9081-5A17CE057AC2}" type="slidenum">
              <a:rPr lang="en-US" altLang="en-US" smtClean="0">
                <a:latin typeface="Arial" panose="020B0604020202020204" pitchFamily="34" charset="0"/>
              </a:rPr>
              <a:pPr fontAlgn="base">
                <a:spcBef>
                  <a:spcPct val="0"/>
                </a:spcBef>
                <a:spcAft>
                  <a:spcPct val="0"/>
                </a:spcAft>
              </a:pPr>
              <a:t>37</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A3CDC38-DA0F-F71B-9256-86CE0092CFC8}"/>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5E1620F-FF6A-5E9F-CF6D-2F86008B1B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rPr>
              <a:t>The City reserves the right to require the applicant to provide public easements over any existing or proposed utilities, public roads, or private drainage courses or storm sewers as a condition of grading plan approval.</a:t>
            </a:r>
          </a:p>
          <a:p>
            <a:endParaRPr lang="en-US" altLang="en-US"/>
          </a:p>
        </p:txBody>
      </p:sp>
      <p:sp>
        <p:nvSpPr>
          <p:cNvPr id="30724" name="Slide Number Placeholder 3">
            <a:extLst>
              <a:ext uri="{FF2B5EF4-FFF2-40B4-BE49-F238E27FC236}">
                <a16:creationId xmlns:a16="http://schemas.microsoft.com/office/drawing/2014/main" id="{1DC029BD-A489-9A92-2419-94490BEDBB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0E25F97B-7491-44D8-BE2B-9AA517D4F5B6}" type="slidenum">
              <a:rPr lang="en-US" altLang="en-US" smtClean="0">
                <a:latin typeface="Arial" panose="020B0604020202020204" pitchFamily="34" charset="0"/>
              </a:rPr>
              <a:pPr fontAlgn="base">
                <a:spcBef>
                  <a:spcPct val="0"/>
                </a:spcBef>
                <a:spcAft>
                  <a:spcPct val="0"/>
                </a:spcAft>
              </a:pPr>
              <a:t>38</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9BBAD74-6C4D-CB60-F5C0-41A0F61284EF}"/>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338B8E7-FCE5-3B9A-30FF-4CAB21C0C1BB}"/>
              </a:ext>
            </a:extLst>
          </p:cNvPr>
          <p:cNvSpPr>
            <a:spLocks noGrp="1" noChangeArrowheads="1"/>
          </p:cNvSpPr>
          <p:nvPr>
            <p:ph type="body" idx="1"/>
          </p:nvPr>
        </p:nvSpPr>
        <p:spPr bwMode="auto"/>
        <p:txBody>
          <a:bodyPr wrap="square" numCol="1" anchor="t" anchorCtr="0" compatLnSpc="1">
            <a:prstTxWarp prst="textNoShape">
              <a:avLst/>
            </a:prstTxWarp>
          </a:bodyPr>
          <a:lstStyle/>
          <a:p>
            <a:pPr marL="186355" indent="-186355">
              <a:defRPr/>
            </a:pPr>
            <a:r>
              <a:rPr lang="en-US" altLang="en-US" dirty="0"/>
              <a:t>Projects that are seeking a grading variance must prepare a grading exhibit to clearly define their request </a:t>
            </a:r>
          </a:p>
          <a:p>
            <a:pPr marL="186355" indent="-186355">
              <a:defRPr/>
            </a:pPr>
            <a:endParaRPr lang="en-US" altLang="en-US" dirty="0"/>
          </a:p>
          <a:p>
            <a:pPr marL="186355" indent="-186355">
              <a:defRPr/>
            </a:pPr>
            <a:r>
              <a:rPr lang="en-US" altLang="en-US" dirty="0"/>
              <a:t>All exhibits should closely follow the example.</a:t>
            </a:r>
            <a:endParaRPr lang="en-US" altLang="en-US" sz="1100" dirty="0"/>
          </a:p>
          <a:p>
            <a:pPr>
              <a:defRPr/>
            </a:pPr>
            <a:endParaRPr lang="en-US" altLang="en-US" dirty="0"/>
          </a:p>
          <a:p>
            <a:pPr>
              <a:defRPr/>
            </a:pPr>
            <a:r>
              <a:rPr lang="en-US" altLang="en-US" dirty="0"/>
              <a:t>Projects that require grading variances are the most at risk for changes during construction, causing a cascading series of issues.  Staking should be performed to guide the contractor in the construction of grading variance projects to avoid return trips to the Planning Commission.</a:t>
            </a:r>
          </a:p>
          <a:p>
            <a:pPr>
              <a:defRPr/>
            </a:pPr>
            <a:endParaRPr lang="en-US" altLang="en-US" dirty="0"/>
          </a:p>
          <a:p>
            <a:pPr>
              <a:defRPr/>
            </a:pPr>
            <a:r>
              <a:rPr lang="en-US" altLang="en-US" dirty="0"/>
              <a:t>Grading exhibits should use similar colors for fill and cut magnitudes but clearly differentiate the cut from the fill color scale. </a:t>
            </a:r>
          </a:p>
        </p:txBody>
      </p:sp>
      <p:sp>
        <p:nvSpPr>
          <p:cNvPr id="32772" name="Slide Number Placeholder 3">
            <a:extLst>
              <a:ext uri="{FF2B5EF4-FFF2-40B4-BE49-F238E27FC236}">
                <a16:creationId xmlns:a16="http://schemas.microsoft.com/office/drawing/2014/main" id="{4D11E7A5-D7E8-B84C-1011-D3F1BB198B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BDD49062-585F-49A5-9D0B-864FEA8D9C7E}" type="slidenum">
              <a:rPr lang="en-US" altLang="en-US" smtClean="0">
                <a:latin typeface="Arial" panose="020B0604020202020204" pitchFamily="34" charset="0"/>
              </a:rPr>
              <a:pPr fontAlgn="base">
                <a:spcBef>
                  <a:spcPct val="0"/>
                </a:spcBef>
                <a:spcAft>
                  <a:spcPct val="0"/>
                </a:spcAft>
              </a:pPr>
              <a:t>39</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B86C2AF-665C-6F7A-5D91-6C008E5FDCF5}"/>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BC7D741F-0136-E6F7-C683-50A28AFE5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C79BDE87-3EEB-5969-A9CE-2645C3B9FF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49E04BB7-1C98-40E9-A718-5FF1DD41C6C9}" type="slidenum">
              <a:rPr lang="en-US" altLang="en-US" smtClean="0">
                <a:latin typeface="Arial" panose="020B0604020202020204" pitchFamily="34" charset="0"/>
              </a:rPr>
              <a:pPr fontAlgn="base">
                <a:spcBef>
                  <a:spcPct val="0"/>
                </a:spcBef>
                <a:spcAft>
                  <a:spcPct val="0"/>
                </a:spcAft>
              </a:pPr>
              <a:t>40</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92AC17C-5BD3-7831-CAF1-FC8F52EEEE34}"/>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C7BDDD5-ACBC-4AF9-597F-056D259C62F7}"/>
              </a:ext>
            </a:extLst>
          </p:cNvPr>
          <p:cNvSpPr>
            <a:spLocks noGrp="1" noChangeArrowheads="1"/>
          </p:cNvSpPr>
          <p:nvPr>
            <p:ph type="body" idx="1"/>
          </p:nvPr>
        </p:nvSpPr>
        <p:spPr bwMode="auto"/>
        <p:txBody>
          <a:bodyPr wrap="square" numCol="1" anchor="t" anchorCtr="0" compatLnSpc="1">
            <a:prstTxWarp prst="textNoShape">
              <a:avLst/>
            </a:prstTxWarp>
          </a:bodyPr>
          <a:lstStyle/>
          <a:p>
            <a:pPr marL="186355" indent="-186355" algn="just">
              <a:defRPr/>
            </a:pPr>
            <a:r>
              <a:rPr lang="en-US" altLang="en-US" sz="2400" dirty="0"/>
              <a:t>After foundation construction &amp; prior to backfill</a:t>
            </a:r>
          </a:p>
          <a:p>
            <a:pPr marL="186355" indent="-186355" algn="just">
              <a:defRPr/>
            </a:pPr>
            <a:endParaRPr lang="en-US" altLang="en-US" sz="2400" dirty="0"/>
          </a:p>
          <a:p>
            <a:pPr marL="186355" indent="-186355" algn="just">
              <a:defRPr/>
            </a:pPr>
            <a:r>
              <a:rPr lang="en-US" altLang="en-US" sz="2400" dirty="0"/>
              <a:t>Plan must show:</a:t>
            </a:r>
          </a:p>
          <a:p>
            <a:pPr lvl="1" indent="-186355" algn="just">
              <a:defRPr/>
            </a:pPr>
            <a:r>
              <a:rPr lang="en-US" altLang="en-US" sz="2000" dirty="0">
                <a:solidFill>
                  <a:schemeClr val="tx1">
                    <a:lumMod val="85000"/>
                    <a:lumOff val="15000"/>
                  </a:schemeClr>
                </a:solidFill>
              </a:rPr>
              <a:t>Surveyed grades of the foundation walls</a:t>
            </a:r>
          </a:p>
          <a:p>
            <a:pPr lvl="1" indent="-186355">
              <a:defRPr/>
            </a:pPr>
            <a:r>
              <a:rPr lang="en-US" altLang="en-US" sz="2000" dirty="0">
                <a:solidFill>
                  <a:schemeClr val="tx1">
                    <a:lumMod val="85000"/>
                    <a:lumOff val="15000"/>
                  </a:schemeClr>
                </a:solidFill>
              </a:rPr>
              <a:t>As-Built finished floor elevation based on the field shots and planned floor system</a:t>
            </a:r>
          </a:p>
          <a:p>
            <a:pPr lvl="1" indent="-186355">
              <a:defRPr/>
            </a:pPr>
            <a:r>
              <a:rPr lang="en-US" altLang="en-US" sz="2000" dirty="0">
                <a:solidFill>
                  <a:schemeClr val="tx1">
                    <a:lumMod val="85000"/>
                    <a:lumOff val="15000"/>
                  </a:schemeClr>
                </a:solidFill>
              </a:rPr>
              <a:t>As-built tie-down dimension showing the building is located per the approved plan</a:t>
            </a:r>
          </a:p>
          <a:p>
            <a:pPr marL="186355" indent="-186355" algn="just">
              <a:defRPr/>
            </a:pPr>
            <a:endParaRPr lang="en-US" altLang="en-US" sz="2400" dirty="0"/>
          </a:p>
          <a:p>
            <a:pPr marL="186355" indent="-186355" algn="just">
              <a:defRPr/>
            </a:pPr>
            <a:r>
              <a:rPr lang="en-US" altLang="en-US" sz="2400" dirty="0"/>
              <a:t>Rough framing of the structure can not begin until the certification has been approved. </a:t>
            </a:r>
          </a:p>
          <a:p>
            <a:pPr>
              <a:defRPr/>
            </a:pPr>
            <a:endParaRPr lang="en-US" altLang="en-US" dirty="0"/>
          </a:p>
        </p:txBody>
      </p:sp>
      <p:sp>
        <p:nvSpPr>
          <p:cNvPr id="36868" name="Slide Number Placeholder 3">
            <a:extLst>
              <a:ext uri="{FF2B5EF4-FFF2-40B4-BE49-F238E27FC236}">
                <a16:creationId xmlns:a16="http://schemas.microsoft.com/office/drawing/2014/main" id="{71FC4C6B-6D98-AAC8-A8EC-ABF8FE05CC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B7E9B15D-FF3C-4F20-9DBB-3F4627022FF2}" type="slidenum">
              <a:rPr lang="en-US" altLang="en-US" smtClean="0">
                <a:latin typeface="Arial" panose="020B0604020202020204" pitchFamily="34" charset="0"/>
              </a:rPr>
              <a:pPr fontAlgn="base">
                <a:spcBef>
                  <a:spcPct val="0"/>
                </a:spcBef>
                <a:spcAft>
                  <a:spcPct val="0"/>
                </a:spcAft>
              </a:pPr>
              <a:t>41</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BDD37D1E-3742-05FB-541C-E5A20343A6B1}"/>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349BFE95-8481-FFBA-D7E3-F769BC4541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1F944ECE-A030-20D2-401E-D01C8BB39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7DF9319C-9C4C-4DEC-9EB3-52331E3B1065}" type="slidenum">
              <a:rPr lang="en-US" altLang="en-US" smtClean="0">
                <a:latin typeface="Arial" panose="020B0604020202020204" pitchFamily="34" charset="0"/>
              </a:rPr>
              <a:pPr fontAlgn="base">
                <a:spcBef>
                  <a:spcPct val="0"/>
                </a:spcBef>
                <a:spcAft>
                  <a:spcPct val="0"/>
                </a:spcAft>
              </a:pPr>
              <a:t>42</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F78FD31-D0A6-9D82-912B-7F0B245AC26F}"/>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7E1C38-0F55-BFF8-0FA0-D7BBEA74D3B4}"/>
              </a:ext>
            </a:extLst>
          </p:cNvPr>
          <p:cNvSpPr>
            <a:spLocks noGrp="1"/>
          </p:cNvSpPr>
          <p:nvPr>
            <p:ph type="body" idx="1"/>
          </p:nvPr>
        </p:nvSpPr>
        <p:spPr/>
        <p:txBody>
          <a:bodyPr/>
          <a:lstStyle/>
          <a:p>
            <a:pPr>
              <a:defRPr/>
            </a:pPr>
            <a:r>
              <a:rPr lang="en-US" altLang="en-US" dirty="0"/>
              <a:t>Key Tips:</a:t>
            </a:r>
          </a:p>
          <a:p>
            <a:pPr marL="174708" indent="-174708">
              <a:buFont typeface="Arial" panose="020B0604020202020204" pitchFamily="34" charset="0"/>
              <a:buChar char="•"/>
              <a:defRPr/>
            </a:pPr>
            <a:r>
              <a:rPr lang="en-US" altLang="en-US" dirty="0"/>
              <a:t>Minor changes may be made with field approval of the Building Official and must be noted on the as-built plans.</a:t>
            </a:r>
          </a:p>
          <a:p>
            <a:pPr marL="174708" indent="-174708">
              <a:buFont typeface="Arial" panose="020B0604020202020204" pitchFamily="34" charset="0"/>
              <a:buChar char="•"/>
              <a:defRPr/>
            </a:pPr>
            <a:r>
              <a:rPr lang="en-US" altLang="en-US" dirty="0"/>
              <a:t>Document all changes that do not result in revised site plans for easier preparation of as-built plans.</a:t>
            </a:r>
          </a:p>
          <a:p>
            <a:pPr marL="174708" indent="-174708">
              <a:buFont typeface="Arial" panose="020B0604020202020204" pitchFamily="34" charset="0"/>
              <a:buChar char="•"/>
              <a:defRPr/>
            </a:pPr>
            <a:r>
              <a:rPr lang="en-US" altLang="en-US" dirty="0"/>
              <a:t>Do not start on the construction of revised features without revised plan approval. </a:t>
            </a:r>
          </a:p>
          <a:p>
            <a:pPr marL="174708" indent="-174708">
              <a:buFont typeface="Arial" panose="020B0604020202020204" pitchFamily="34" charset="0"/>
              <a:buChar char="•"/>
              <a:defRPr/>
            </a:pPr>
            <a:r>
              <a:rPr lang="en-US" dirty="0"/>
              <a:t>The City should be notified if construction in the field is not proceeding per the approved plans.</a:t>
            </a:r>
          </a:p>
          <a:p>
            <a:pPr marL="174708" indent="-174708">
              <a:buFont typeface="Arial" panose="020B0604020202020204" pitchFamily="34" charset="0"/>
              <a:buChar char="•"/>
              <a:defRPr/>
            </a:pPr>
            <a:r>
              <a:rPr lang="en-US" dirty="0"/>
              <a:t>Any design changes and plan revisions made after the initial plan is approved that are not submitted to the City are invalid.  These unapproved revisions are not a basis for any variance requests.</a:t>
            </a:r>
          </a:p>
          <a:p>
            <a:pPr marL="174708" indent="-174708">
              <a:buFont typeface="Arial" panose="020B0604020202020204" pitchFamily="34" charset="0"/>
              <a:buChar char="•"/>
              <a:defRPr/>
            </a:pPr>
            <a:r>
              <a:rPr lang="en-US" dirty="0"/>
              <a:t>Failure to construct projects in accordance with the Ordinance will result in Code Enforcement’s involvement in the resolution process and all responsible parties being issues tickets.</a:t>
            </a:r>
          </a:p>
        </p:txBody>
      </p:sp>
      <p:sp>
        <p:nvSpPr>
          <p:cNvPr id="40964" name="Slide Number Placeholder 3">
            <a:extLst>
              <a:ext uri="{FF2B5EF4-FFF2-40B4-BE49-F238E27FC236}">
                <a16:creationId xmlns:a16="http://schemas.microsoft.com/office/drawing/2014/main" id="{15E89060-EEB2-A5AD-9BDF-177A63CC41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AB975141-8A66-4FEC-8782-451C01140493}" type="slidenum">
              <a:rPr lang="en-US" altLang="en-US" smtClean="0">
                <a:latin typeface="Arial" panose="020B0604020202020204" pitchFamily="34" charset="0"/>
              </a:rPr>
              <a:pPr fontAlgn="base">
                <a:spcBef>
                  <a:spcPct val="0"/>
                </a:spcBef>
                <a:spcAft>
                  <a:spcPct val="0"/>
                </a:spcAft>
              </a:pPr>
              <a:t>43</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17</a:t>
            </a:fld>
            <a:endParaRPr lang="en-US"/>
          </a:p>
        </p:txBody>
      </p:sp>
    </p:spTree>
    <p:extLst>
      <p:ext uri="{BB962C8B-B14F-4D97-AF65-F5344CB8AC3E}">
        <p14:creationId xmlns:p14="http://schemas.microsoft.com/office/powerpoint/2010/main" val="3914825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B87351E-3AC7-2AA8-92D4-6D7B4C38CCD8}"/>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8123018-0830-9230-EA95-F6A44A053E43}"/>
              </a:ext>
            </a:extLst>
          </p:cNvPr>
          <p:cNvSpPr>
            <a:spLocks noGrp="1" noChangeArrowheads="1"/>
          </p:cNvSpPr>
          <p:nvPr>
            <p:ph type="body" idx="1"/>
          </p:nvPr>
        </p:nvSpPr>
        <p:spPr bwMode="auto"/>
        <p:txBody>
          <a:bodyPr wrap="square" numCol="1" anchor="t" anchorCtr="0" compatLnSpc="1">
            <a:prstTxWarp prst="textNoShape">
              <a:avLst/>
            </a:prstTxWarp>
          </a:bodyPr>
          <a:lstStyle/>
          <a:p>
            <a:pPr marL="186355" indent="-186355">
              <a:defRPr/>
            </a:pPr>
            <a:r>
              <a:rPr lang="en-US" altLang="en-US" dirty="0"/>
              <a:t>As-Built Plans must be approved prior to a Certificate of Occupancy being issued.</a:t>
            </a:r>
          </a:p>
          <a:p>
            <a:pPr marL="186355" indent="-186355">
              <a:defRPr/>
            </a:pPr>
            <a:endParaRPr lang="en-US" altLang="en-US" dirty="0"/>
          </a:p>
          <a:p>
            <a:pPr marL="186355" indent="-186355">
              <a:defRPr/>
            </a:pPr>
            <a:r>
              <a:rPr lang="en-US" altLang="en-US" dirty="0"/>
              <a:t>As-Built Plan requirements are the same as those for Grading Plans.</a:t>
            </a:r>
          </a:p>
          <a:p>
            <a:pPr marL="186355" indent="-186355">
              <a:defRPr/>
            </a:pPr>
            <a:endParaRPr lang="en-US" altLang="en-US" dirty="0"/>
          </a:p>
          <a:p>
            <a:pPr marL="186355" indent="-186355">
              <a:defRPr/>
            </a:pPr>
            <a:r>
              <a:rPr lang="en-US" altLang="en-US" dirty="0"/>
              <a:t>Ensure the ROW has been properly restored before submitting As-Built Plans.  Inform the Building Official of any damage to public roads and the restoration plan.</a:t>
            </a:r>
            <a:endParaRPr lang="en-US" altLang="en-US" sz="1100" dirty="0"/>
          </a:p>
          <a:p>
            <a:pPr>
              <a:defRPr/>
            </a:pPr>
            <a:endParaRPr lang="en-US" altLang="en-US" dirty="0"/>
          </a:p>
          <a:p>
            <a:pPr>
              <a:defRPr/>
            </a:pPr>
            <a:r>
              <a:rPr lang="en-US" altLang="en-US" dirty="0"/>
              <a:t>The as-built grading plan process can proceed only as quickly as the quality of the as-built plans that were submitted and the level of adherence to the approved grading plans can permit.</a:t>
            </a:r>
          </a:p>
        </p:txBody>
      </p:sp>
      <p:sp>
        <p:nvSpPr>
          <p:cNvPr id="43012" name="Slide Number Placeholder 3">
            <a:extLst>
              <a:ext uri="{FF2B5EF4-FFF2-40B4-BE49-F238E27FC236}">
                <a16:creationId xmlns:a16="http://schemas.microsoft.com/office/drawing/2014/main" id="{47B5CF2F-BAA2-75AE-B700-2FAFF65A2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A337EFB4-0066-4E73-A0D8-1D431FBFD288}" type="slidenum">
              <a:rPr lang="en-US" altLang="en-US" smtClean="0">
                <a:latin typeface="Arial" panose="020B0604020202020204" pitchFamily="34" charset="0"/>
              </a:rPr>
              <a:pPr fontAlgn="base">
                <a:spcBef>
                  <a:spcPct val="0"/>
                </a:spcBef>
                <a:spcAft>
                  <a:spcPct val="0"/>
                </a:spcAft>
              </a:pPr>
              <a:t>44</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5919D8C-99B8-7ED5-B75F-8FC404D6C7E2}"/>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470DAC4-F920-B7A1-9664-202171DB435C}"/>
              </a:ext>
            </a:extLst>
          </p:cNvPr>
          <p:cNvSpPr>
            <a:spLocks noGrp="1"/>
          </p:cNvSpPr>
          <p:nvPr>
            <p:ph type="body" idx="1"/>
          </p:nvPr>
        </p:nvSpPr>
        <p:spPr/>
        <p:txBody>
          <a:bodyPr/>
          <a:lstStyle/>
          <a:p>
            <a:pPr eaLnBrk="1" hangingPunct="1">
              <a:defRPr/>
            </a:pPr>
            <a:r>
              <a:rPr lang="en-US" altLang="en-US" dirty="0">
                <a:latin typeface="Times New Roman" panose="02020603050405020304" pitchFamily="18" charset="0"/>
              </a:rPr>
              <a:t>The Natural Features Setback Ordinance (Chapter 24, Article IV) prohibits structures and some improvements within twenty-five (25’) feet of natural features.  Some activities within the natural features setback are exempted from receiving City approval, subject to any disturbed areas being restored with native plantings upon completion of the work.</a:t>
            </a:r>
          </a:p>
          <a:p>
            <a:pPr>
              <a:defRPr/>
            </a:pPr>
            <a:endParaRPr lang="en-US" dirty="0"/>
          </a:p>
          <a:p>
            <a:pPr eaLnBrk="1" hangingPunct="1">
              <a:defRPr/>
            </a:pPr>
            <a:r>
              <a:rPr lang="en-US" sz="1400" i="1" u="sng" dirty="0">
                <a:latin typeface="Times New Roman" pitchFamily="18" charset="0"/>
              </a:rPr>
              <a:t>Exempted Activities</a:t>
            </a:r>
          </a:p>
          <a:p>
            <a:pPr marL="174708" indent="-174708">
              <a:buFont typeface="Arial" panose="020B0604020202020204" pitchFamily="34" charset="0"/>
              <a:buChar char="•"/>
              <a:defRPr/>
            </a:pPr>
            <a:r>
              <a:rPr lang="en-US" dirty="0">
                <a:latin typeface="Times New Roman" pitchFamily="18" charset="0"/>
              </a:rPr>
              <a:t>Maintenance of established lawn areas.</a:t>
            </a:r>
          </a:p>
          <a:p>
            <a:pPr marL="174708" indent="-174708">
              <a:buFont typeface="Arial" panose="020B0604020202020204" pitchFamily="34" charset="0"/>
              <a:buChar char="•"/>
              <a:defRPr/>
            </a:pPr>
            <a:r>
              <a:rPr lang="en-US" dirty="0">
                <a:latin typeface="Times New Roman" pitchFamily="18" charset="0"/>
              </a:rPr>
              <a:t>Grading and filling necessary in order to conform with express requirements imposed by City.</a:t>
            </a:r>
          </a:p>
          <a:p>
            <a:pPr marL="174708" indent="-174708">
              <a:buFont typeface="Arial" panose="020B0604020202020204" pitchFamily="34" charset="0"/>
              <a:buChar char="•"/>
              <a:defRPr/>
            </a:pPr>
            <a:r>
              <a:rPr lang="en-US" dirty="0">
                <a:latin typeface="Times New Roman" pitchFamily="18" charset="0"/>
              </a:rPr>
              <a:t>The connection to a public or private utility that is located in or beyond the natural features setback.</a:t>
            </a:r>
          </a:p>
          <a:p>
            <a:pPr marL="174708" indent="-174708">
              <a:buFont typeface="Arial" panose="020B0604020202020204" pitchFamily="34" charset="0"/>
              <a:buChar char="•"/>
              <a:defRPr/>
            </a:pPr>
            <a:r>
              <a:rPr lang="en-US" dirty="0">
                <a:latin typeface="Times New Roman" pitchFamily="18" charset="0"/>
              </a:rPr>
              <a:t>Installation of storm water drains with proper water quality measures, irrigation piping, or other related material.</a:t>
            </a:r>
          </a:p>
          <a:p>
            <a:pPr marL="174708" indent="-174708">
              <a:buFont typeface="Arial" panose="020B0604020202020204" pitchFamily="34" charset="0"/>
              <a:buChar char="•"/>
              <a:defRPr/>
            </a:pPr>
            <a:r>
              <a:rPr lang="en-US" dirty="0">
                <a:latin typeface="Times New Roman" pitchFamily="18" charset="0"/>
              </a:rPr>
              <a:t>Temporary encroachment for the construction of permissible structures that will lie outside of the setback.</a:t>
            </a:r>
          </a:p>
          <a:p>
            <a:pPr marL="174708" indent="-174708">
              <a:buFont typeface="Arial" panose="020B0604020202020204" pitchFamily="34" charset="0"/>
              <a:buChar char="•"/>
              <a:defRPr/>
            </a:pPr>
            <a:r>
              <a:rPr lang="en-US" dirty="0">
                <a:latin typeface="Times New Roman" pitchFamily="18" charset="0"/>
              </a:rPr>
              <a:t>The removal of dead or diseased shrubs, bushes or trees.</a:t>
            </a:r>
          </a:p>
          <a:p>
            <a:pPr marL="174708" indent="-174708">
              <a:buFont typeface="Arial" panose="020B0604020202020204" pitchFamily="34" charset="0"/>
              <a:buChar char="•"/>
              <a:defRPr/>
            </a:pPr>
            <a:r>
              <a:rPr lang="en-US" dirty="0">
                <a:latin typeface="Times New Roman" pitchFamily="18" charset="0"/>
              </a:rPr>
              <a:t>Maintenance of an existing water feature.  </a:t>
            </a:r>
          </a:p>
          <a:p>
            <a:pPr>
              <a:defRPr/>
            </a:pPr>
            <a:endParaRPr lang="en-US" dirty="0"/>
          </a:p>
        </p:txBody>
      </p:sp>
      <p:sp>
        <p:nvSpPr>
          <p:cNvPr id="45060" name="Slide Number Placeholder 3">
            <a:extLst>
              <a:ext uri="{FF2B5EF4-FFF2-40B4-BE49-F238E27FC236}">
                <a16:creationId xmlns:a16="http://schemas.microsoft.com/office/drawing/2014/main" id="{F546986E-B1F4-7E2B-1FB4-1A977DB6AA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D661F126-304D-4154-B175-19CD7F2A40EC}" type="slidenum">
              <a:rPr lang="en-US" altLang="en-US" smtClean="0">
                <a:latin typeface="Arial" panose="020B0604020202020204" pitchFamily="34" charset="0"/>
              </a:rPr>
              <a:pPr fontAlgn="base">
                <a:spcBef>
                  <a:spcPct val="0"/>
                </a:spcBef>
                <a:spcAft>
                  <a:spcPct val="0"/>
                </a:spcAft>
              </a:pPr>
              <a:t>45</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75D1169-4E82-77CE-583D-B35595C866A1}"/>
              </a:ext>
            </a:extLst>
          </p:cNvPr>
          <p:cNvSpPr>
            <a:spLocks noGrp="1" noRot="1" noChangeAspect="1" noChangeArrowheads="1" noTextEdit="1"/>
          </p:cNvSpPr>
          <p:nvPr>
            <p:ph type="sldImg"/>
          </p:nvPr>
        </p:nvSpPr>
        <p:spPr bwMode="auto">
          <a:xfrm>
            <a:off x="76676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CF126B5-DE18-4E62-C9E0-7A6445990E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City administers its own SESC program, no additional permits are required from OCWRC or EGLE for residential projects.</a:t>
            </a:r>
          </a:p>
          <a:p>
            <a:endParaRPr lang="en-US" altLang="en-US"/>
          </a:p>
          <a:p>
            <a:r>
              <a:rPr lang="en-US" altLang="en-US"/>
              <a:t>Tree protection measures will be inspected for Ordinance compliance during the regular SESC inspections.  </a:t>
            </a:r>
          </a:p>
          <a:p>
            <a:endParaRPr lang="en-US" altLang="en-US"/>
          </a:p>
          <a:p>
            <a:r>
              <a:rPr lang="en-US" altLang="en-US"/>
              <a:t>Failure to adhere to SESC or tree protection requirements will result in Stop Work Orders being issued.</a:t>
            </a:r>
            <a:endParaRPr lang="en-US" altLang="en-US" sz="1100"/>
          </a:p>
          <a:p>
            <a:endParaRPr lang="en-US" altLang="en-US"/>
          </a:p>
          <a:p>
            <a:endParaRPr lang="en-US" altLang="en-US"/>
          </a:p>
        </p:txBody>
      </p:sp>
      <p:sp>
        <p:nvSpPr>
          <p:cNvPr id="47108" name="Slide Number Placeholder 3">
            <a:extLst>
              <a:ext uri="{FF2B5EF4-FFF2-40B4-BE49-F238E27FC236}">
                <a16:creationId xmlns:a16="http://schemas.microsoft.com/office/drawing/2014/main" id="{F94A4E00-62D4-7350-2952-3D04EE4624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defRPr>
            </a:lvl1pPr>
            <a:lvl2pPr marL="757066" indent="-291179">
              <a:defRPr>
                <a:solidFill>
                  <a:schemeClr val="tx1"/>
                </a:solidFill>
                <a:latin typeface="Century Schoolbook" panose="02040604050505020304" pitchFamily="18" charset="0"/>
              </a:defRPr>
            </a:lvl2pPr>
            <a:lvl3pPr marL="1164717" indent="-232943">
              <a:defRPr>
                <a:solidFill>
                  <a:schemeClr val="tx1"/>
                </a:solidFill>
                <a:latin typeface="Century Schoolbook" panose="02040604050505020304" pitchFamily="18" charset="0"/>
              </a:defRPr>
            </a:lvl3pPr>
            <a:lvl4pPr marL="1630604" indent="-232943">
              <a:defRPr>
                <a:solidFill>
                  <a:schemeClr val="tx1"/>
                </a:solidFill>
                <a:latin typeface="Century Schoolbook" panose="02040604050505020304" pitchFamily="18" charset="0"/>
              </a:defRPr>
            </a:lvl4pPr>
            <a:lvl5pPr marL="2096491" indent="-232943">
              <a:defRPr>
                <a:solidFill>
                  <a:schemeClr val="tx1"/>
                </a:solidFill>
                <a:latin typeface="Century Schoolbook" panose="02040604050505020304" pitchFamily="18" charset="0"/>
              </a:defRPr>
            </a:lvl5pPr>
            <a:lvl6pPr marL="2562377" indent="-232943" defTabSz="465887" eaLnBrk="0" fontAlgn="base" hangingPunct="0">
              <a:spcBef>
                <a:spcPct val="0"/>
              </a:spcBef>
              <a:spcAft>
                <a:spcPct val="0"/>
              </a:spcAft>
              <a:defRPr>
                <a:solidFill>
                  <a:schemeClr val="tx1"/>
                </a:solidFill>
                <a:latin typeface="Century Schoolbook" panose="02040604050505020304" pitchFamily="18" charset="0"/>
              </a:defRPr>
            </a:lvl6pPr>
            <a:lvl7pPr marL="3028264" indent="-232943" defTabSz="465887" eaLnBrk="0" fontAlgn="base" hangingPunct="0">
              <a:spcBef>
                <a:spcPct val="0"/>
              </a:spcBef>
              <a:spcAft>
                <a:spcPct val="0"/>
              </a:spcAft>
              <a:defRPr>
                <a:solidFill>
                  <a:schemeClr val="tx1"/>
                </a:solidFill>
                <a:latin typeface="Century Schoolbook" panose="02040604050505020304" pitchFamily="18" charset="0"/>
              </a:defRPr>
            </a:lvl7pPr>
            <a:lvl8pPr marL="3494151" indent="-232943" defTabSz="465887" eaLnBrk="0" fontAlgn="base" hangingPunct="0">
              <a:spcBef>
                <a:spcPct val="0"/>
              </a:spcBef>
              <a:spcAft>
                <a:spcPct val="0"/>
              </a:spcAft>
              <a:defRPr>
                <a:solidFill>
                  <a:schemeClr val="tx1"/>
                </a:solidFill>
                <a:latin typeface="Century Schoolbook" panose="02040604050505020304" pitchFamily="18" charset="0"/>
              </a:defRPr>
            </a:lvl8pPr>
            <a:lvl9pPr marL="3960038" indent="-232943" defTabSz="465887"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pPr>
            <a:fld id="{D7A200AE-8799-465D-AC63-CFE681EE1B82}" type="slidenum">
              <a:rPr lang="en-US" altLang="en-US" smtClean="0">
                <a:latin typeface="Arial" panose="020B0604020202020204" pitchFamily="34" charset="0"/>
              </a:rPr>
              <a:pPr fontAlgn="base">
                <a:spcBef>
                  <a:spcPct val="0"/>
                </a:spcBef>
                <a:spcAft>
                  <a:spcPct val="0"/>
                </a:spcAft>
              </a:pPr>
              <a:t>46</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18</a:t>
            </a:fld>
            <a:endParaRPr lang="en-US"/>
          </a:p>
        </p:txBody>
      </p:sp>
    </p:spTree>
    <p:extLst>
      <p:ext uri="{BB962C8B-B14F-4D97-AF65-F5344CB8AC3E}">
        <p14:creationId xmlns:p14="http://schemas.microsoft.com/office/powerpoint/2010/main" val="212663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19</a:t>
            </a:fld>
            <a:endParaRPr lang="en-US"/>
          </a:p>
        </p:txBody>
      </p:sp>
    </p:spTree>
    <p:extLst>
      <p:ext uri="{BB962C8B-B14F-4D97-AF65-F5344CB8AC3E}">
        <p14:creationId xmlns:p14="http://schemas.microsoft.com/office/powerpoint/2010/main" val="54232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20</a:t>
            </a:fld>
            <a:endParaRPr lang="en-US"/>
          </a:p>
        </p:txBody>
      </p:sp>
    </p:spTree>
    <p:extLst>
      <p:ext uri="{BB962C8B-B14F-4D97-AF65-F5344CB8AC3E}">
        <p14:creationId xmlns:p14="http://schemas.microsoft.com/office/powerpoint/2010/main" val="328450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21</a:t>
            </a:fld>
            <a:endParaRPr lang="en-US"/>
          </a:p>
        </p:txBody>
      </p:sp>
    </p:spTree>
    <p:extLst>
      <p:ext uri="{BB962C8B-B14F-4D97-AF65-F5344CB8AC3E}">
        <p14:creationId xmlns:p14="http://schemas.microsoft.com/office/powerpoint/2010/main" val="232607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22</a:t>
            </a:fld>
            <a:endParaRPr lang="en-US"/>
          </a:p>
        </p:txBody>
      </p:sp>
    </p:spTree>
    <p:extLst>
      <p:ext uri="{BB962C8B-B14F-4D97-AF65-F5344CB8AC3E}">
        <p14:creationId xmlns:p14="http://schemas.microsoft.com/office/powerpoint/2010/main" val="143777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3FA31-EC33-4DB2-9827-830DDC4D8583}" type="slidenum">
              <a:rPr lang="en-US" smtClean="0"/>
              <a:t>23</a:t>
            </a:fld>
            <a:endParaRPr lang="en-US"/>
          </a:p>
        </p:txBody>
      </p:sp>
    </p:spTree>
    <p:extLst>
      <p:ext uri="{BB962C8B-B14F-4D97-AF65-F5344CB8AC3E}">
        <p14:creationId xmlns:p14="http://schemas.microsoft.com/office/powerpoint/2010/main" val="30302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60617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54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144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35353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F999F4-074B-1FC5-F391-667E5BD81BF2}"/>
              </a:ext>
            </a:extLst>
          </p:cNvPr>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21">
            <a:extLst>
              <a:ext uri="{FF2B5EF4-FFF2-40B4-BE49-F238E27FC236}">
                <a16:creationId xmlns:a16="http://schemas.microsoft.com/office/drawing/2014/main" id="{0366ADE4-E136-221B-53B5-53C1237EA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39201" y="5867401"/>
            <a:ext cx="276436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BHlogo2007">
            <a:extLst>
              <a:ext uri="{FF2B5EF4-FFF2-40B4-BE49-F238E27FC236}">
                <a16:creationId xmlns:a16="http://schemas.microsoft.com/office/drawing/2014/main" id="{77A24473-03F7-141A-1599-EBB489B849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55200" y="0"/>
            <a:ext cx="233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61872" y="758952"/>
            <a:ext cx="9418320" cy="4041648"/>
          </a:xfrm>
        </p:spPr>
        <p:txBody>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7">
            <a:extLst>
              <a:ext uri="{FF2B5EF4-FFF2-40B4-BE49-F238E27FC236}">
                <a16:creationId xmlns:a16="http://schemas.microsoft.com/office/drawing/2014/main" id="{3ED8AD82-07F3-DC64-0C24-05E179010CC4}"/>
              </a:ext>
            </a:extLst>
          </p:cNvPr>
          <p:cNvSpPr>
            <a:spLocks noGrp="1"/>
          </p:cNvSpPr>
          <p:nvPr>
            <p:ph type="dt" sz="half" idx="10"/>
          </p:nvPr>
        </p:nvSpPr>
        <p:spPr/>
        <p:txBody>
          <a:bodyPr/>
          <a:lstStyle>
            <a:lvl1pPr>
              <a:defRPr>
                <a:solidFill>
                  <a:schemeClr val="bg2">
                    <a:lumMod val="20000"/>
                    <a:lumOff val="80000"/>
                  </a:schemeClr>
                </a:solidFill>
              </a:defRPr>
            </a:lvl1pPr>
          </a:lstStyle>
          <a:p>
            <a:pPr>
              <a:defRPr/>
            </a:pPr>
            <a:endParaRPr lang="en-US" dirty="0"/>
          </a:p>
        </p:txBody>
      </p:sp>
      <p:sp>
        <p:nvSpPr>
          <p:cNvPr id="8" name="Footer Placeholder 8">
            <a:extLst>
              <a:ext uri="{FF2B5EF4-FFF2-40B4-BE49-F238E27FC236}">
                <a16:creationId xmlns:a16="http://schemas.microsoft.com/office/drawing/2014/main" id="{9AE38C12-ADAA-E4D9-F03A-107E045D8B87}"/>
              </a:ext>
            </a:extLst>
          </p:cNvPr>
          <p:cNvSpPr>
            <a:spLocks noGrp="1"/>
          </p:cNvSpPr>
          <p:nvPr>
            <p:ph type="ftr" sz="quarter" idx="11"/>
          </p:nvPr>
        </p:nvSpPr>
        <p:spPr/>
        <p:txBody>
          <a:bodyPr/>
          <a:lstStyle>
            <a:lvl1pPr>
              <a:defRPr>
                <a:solidFill>
                  <a:schemeClr val="bg2">
                    <a:lumMod val="20000"/>
                    <a:lumOff val="80000"/>
                  </a:schemeClr>
                </a:solidFill>
              </a:defRPr>
            </a:lvl1pPr>
          </a:lstStyle>
          <a:p>
            <a:pPr>
              <a:defRPr/>
            </a:pPr>
            <a:endParaRPr lang="en-US" dirty="0"/>
          </a:p>
        </p:txBody>
      </p:sp>
      <p:sp>
        <p:nvSpPr>
          <p:cNvPr id="9" name="Slide Number Placeholder 9">
            <a:extLst>
              <a:ext uri="{FF2B5EF4-FFF2-40B4-BE49-F238E27FC236}">
                <a16:creationId xmlns:a16="http://schemas.microsoft.com/office/drawing/2014/main" id="{0B14C79B-6040-60A6-3C33-E8E8FB070AAE}"/>
              </a:ext>
            </a:extLst>
          </p:cNvPr>
          <p:cNvSpPr>
            <a:spLocks noGrp="1"/>
          </p:cNvSpPr>
          <p:nvPr>
            <p:ph type="sldNum" sz="quarter" idx="12"/>
          </p:nvPr>
        </p:nvSpPr>
        <p:spPr/>
        <p:txBody>
          <a:bodyPr/>
          <a:lstStyle>
            <a:lvl1pPr>
              <a:defRPr>
                <a:solidFill>
                  <a:schemeClr val="bg2">
                    <a:lumMod val="60000"/>
                    <a:lumOff val="40000"/>
                  </a:schemeClr>
                </a:solidFill>
              </a:defRPr>
            </a:lvl1pPr>
          </a:lstStyle>
          <a:p>
            <a:pPr>
              <a:defRPr/>
            </a:pPr>
            <a:fld id="{6B9B9E6D-FD39-4EEE-992C-1D3246E5780E}" type="slidenum">
              <a:rPr lang="en-US" altLang="en-US"/>
              <a:pPr>
                <a:defRPr/>
              </a:pPr>
              <a:t>‹#›</a:t>
            </a:fld>
            <a:endParaRPr lang="en-US" altLang="en-US" dirty="0"/>
          </a:p>
        </p:txBody>
      </p:sp>
    </p:spTree>
    <p:extLst>
      <p:ext uri="{BB962C8B-B14F-4D97-AF65-F5344CB8AC3E}">
        <p14:creationId xmlns:p14="http://schemas.microsoft.com/office/powerpoint/2010/main" val="385859359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45EF2A-E48E-40F8-3E7D-7B43EB732E19}"/>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121F383A-9602-BC23-7347-C8D34B7E43A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0C5138D-717A-BFD9-3913-2D849540FFFB}"/>
              </a:ext>
            </a:extLst>
          </p:cNvPr>
          <p:cNvSpPr>
            <a:spLocks noGrp="1"/>
          </p:cNvSpPr>
          <p:nvPr>
            <p:ph type="sldNum" sz="quarter" idx="12"/>
          </p:nvPr>
        </p:nvSpPr>
        <p:spPr/>
        <p:txBody>
          <a:bodyPr/>
          <a:lstStyle>
            <a:lvl1pPr>
              <a:defRPr/>
            </a:lvl1pPr>
          </a:lstStyle>
          <a:p>
            <a:pPr>
              <a:defRPr/>
            </a:pPr>
            <a:fld id="{F1F80CC5-DCDF-4951-A51C-50C71C694272}" type="slidenum">
              <a:rPr lang="en-US" altLang="en-US"/>
              <a:pPr>
                <a:defRPr/>
              </a:pPr>
              <a:t>‹#›</a:t>
            </a:fld>
            <a:endParaRPr lang="en-US" altLang="en-US" dirty="0"/>
          </a:p>
        </p:txBody>
      </p:sp>
    </p:spTree>
    <p:extLst>
      <p:ext uri="{BB962C8B-B14F-4D97-AF65-F5344CB8AC3E}">
        <p14:creationId xmlns:p14="http://schemas.microsoft.com/office/powerpoint/2010/main" val="2265110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7D22EA-6BA7-4671-4DF6-916811828400}"/>
              </a:ext>
            </a:extLst>
          </p:cNvPr>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977CAB3-5E67-F6BD-C92E-6126E71E054E}"/>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AE27E39D-9123-B537-DDA2-9769C43CF71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C7AB809-5C15-703D-5794-2D541F0BD449}"/>
              </a:ext>
            </a:extLst>
          </p:cNvPr>
          <p:cNvSpPr>
            <a:spLocks noGrp="1"/>
          </p:cNvSpPr>
          <p:nvPr>
            <p:ph type="sldNum" sz="quarter" idx="12"/>
          </p:nvPr>
        </p:nvSpPr>
        <p:spPr/>
        <p:txBody>
          <a:bodyPr/>
          <a:lstStyle>
            <a:lvl1pPr>
              <a:defRPr/>
            </a:lvl1pPr>
          </a:lstStyle>
          <a:p>
            <a:pPr>
              <a:defRPr/>
            </a:pPr>
            <a:fld id="{C231F531-919C-4E33-9E53-55E247ACBF1A}" type="slidenum">
              <a:rPr lang="en-US" altLang="en-US"/>
              <a:pPr>
                <a:defRPr/>
              </a:pPr>
              <a:t>‹#›</a:t>
            </a:fld>
            <a:endParaRPr lang="en-US" altLang="en-US" dirty="0"/>
          </a:p>
        </p:txBody>
      </p:sp>
    </p:spTree>
    <p:extLst>
      <p:ext uri="{BB962C8B-B14F-4D97-AF65-F5344CB8AC3E}">
        <p14:creationId xmlns:p14="http://schemas.microsoft.com/office/powerpoint/2010/main" val="47784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1E95574-8286-544B-471C-9D9C78F5AA36}"/>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9EA9B134-1276-35ED-4428-563DD17417A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73EE6A6-19B4-588C-D18D-BA53F216E8B1}"/>
              </a:ext>
            </a:extLst>
          </p:cNvPr>
          <p:cNvSpPr>
            <a:spLocks noGrp="1"/>
          </p:cNvSpPr>
          <p:nvPr>
            <p:ph type="sldNum" sz="quarter" idx="12"/>
          </p:nvPr>
        </p:nvSpPr>
        <p:spPr/>
        <p:txBody>
          <a:bodyPr/>
          <a:lstStyle>
            <a:lvl1pPr>
              <a:defRPr/>
            </a:lvl1pPr>
          </a:lstStyle>
          <a:p>
            <a:pPr>
              <a:defRPr/>
            </a:pPr>
            <a:fld id="{636E0AF1-800C-4CFC-948B-3B0E1743BBB3}" type="slidenum">
              <a:rPr lang="en-US" altLang="en-US"/>
              <a:pPr>
                <a:defRPr/>
              </a:pPr>
              <a:t>‹#›</a:t>
            </a:fld>
            <a:endParaRPr lang="en-US" altLang="en-US" dirty="0"/>
          </a:p>
        </p:txBody>
      </p:sp>
    </p:spTree>
    <p:extLst>
      <p:ext uri="{BB962C8B-B14F-4D97-AF65-F5344CB8AC3E}">
        <p14:creationId xmlns:p14="http://schemas.microsoft.com/office/powerpoint/2010/main" val="2176096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7185"/>
            <a:ext cx="4480560" cy="731520"/>
          </a:xfrm>
        </p:spPr>
        <p:txBody>
          <a:bodyPr anchor="b"/>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6132576" y="1717185"/>
            <a:ext cx="4486656" cy="731520"/>
          </a:xfrm>
        </p:spPr>
        <p:txBody>
          <a:bodyPr anchor="b"/>
          <a:lstStyle>
            <a:lvl1pPr marL="0" indent="0">
              <a:buFontTx/>
              <a:buNone/>
              <a:defRPr lang="en-US" sz="1800" b="0" kern="1200" spc="10" baseline="0" dirty="0">
                <a:solidFill>
                  <a:schemeClr val="tx2"/>
                </a:solidFill>
                <a:latin typeface="+mn-lt"/>
                <a:ea typeface="+mn-ea"/>
                <a:cs typeface="+mn-cs"/>
              </a:defRPr>
            </a:lvl1pPr>
          </a:lstStyle>
          <a:p>
            <a:pPr lvl="0"/>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3C0C82DF-5586-8D3A-6D85-C32CC02B9B07}"/>
              </a:ext>
            </a:extLst>
          </p:cNvPr>
          <p:cNvSpPr>
            <a:spLocks noGrp="1"/>
          </p:cNvSpPr>
          <p:nvPr>
            <p:ph type="dt" sz="half" idx="14"/>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AD222BC9-A696-E342-C4B9-D9236C157133}"/>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F3FFA36C-4A39-B07D-4565-CC1BB5787E51}"/>
              </a:ext>
            </a:extLst>
          </p:cNvPr>
          <p:cNvSpPr>
            <a:spLocks noGrp="1"/>
          </p:cNvSpPr>
          <p:nvPr>
            <p:ph type="sldNum" sz="quarter" idx="16"/>
          </p:nvPr>
        </p:nvSpPr>
        <p:spPr/>
        <p:txBody>
          <a:bodyPr/>
          <a:lstStyle>
            <a:lvl1pPr>
              <a:defRPr/>
            </a:lvl1pPr>
          </a:lstStyle>
          <a:p>
            <a:pPr>
              <a:defRPr/>
            </a:pPr>
            <a:fld id="{33405D36-C431-44B1-9A40-FB7960B69E4C}" type="slidenum">
              <a:rPr lang="en-US" altLang="en-US"/>
              <a:pPr>
                <a:defRPr/>
              </a:pPr>
              <a:t>‹#›</a:t>
            </a:fld>
            <a:endParaRPr lang="en-US" altLang="en-US" dirty="0"/>
          </a:p>
        </p:txBody>
      </p:sp>
    </p:spTree>
    <p:extLst>
      <p:ext uri="{BB962C8B-B14F-4D97-AF65-F5344CB8AC3E}">
        <p14:creationId xmlns:p14="http://schemas.microsoft.com/office/powerpoint/2010/main" val="215896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8E6BA251-6E99-1218-C804-91F9FB402CE3}"/>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E4B35ECF-A63F-5169-53B2-CB7CBCAD12A8}"/>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9E94B9D-D4A1-70B7-E100-FD26CD47F436}"/>
              </a:ext>
            </a:extLst>
          </p:cNvPr>
          <p:cNvSpPr>
            <a:spLocks noGrp="1"/>
          </p:cNvSpPr>
          <p:nvPr>
            <p:ph type="sldNum" sz="quarter" idx="12"/>
          </p:nvPr>
        </p:nvSpPr>
        <p:spPr/>
        <p:txBody>
          <a:bodyPr/>
          <a:lstStyle>
            <a:lvl1pPr>
              <a:defRPr/>
            </a:lvl1pPr>
          </a:lstStyle>
          <a:p>
            <a:pPr>
              <a:defRPr/>
            </a:pPr>
            <a:fld id="{7A91DCA5-75B9-412D-B587-D1DD4E1C69E2}" type="slidenum">
              <a:rPr lang="en-US" altLang="en-US"/>
              <a:pPr>
                <a:defRPr/>
              </a:pPr>
              <a:t>‹#›</a:t>
            </a:fld>
            <a:endParaRPr lang="en-US" altLang="en-US" dirty="0"/>
          </a:p>
        </p:txBody>
      </p:sp>
    </p:spTree>
    <p:extLst>
      <p:ext uri="{BB962C8B-B14F-4D97-AF65-F5344CB8AC3E}">
        <p14:creationId xmlns:p14="http://schemas.microsoft.com/office/powerpoint/2010/main" val="2426084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B48922-BBA5-86A1-2134-761F66F805D9}"/>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B885BC65-C5EC-6EBE-DA7B-C97CA16BE68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22D215E-C4DC-EFD4-332A-3FA66F65B4E9}"/>
              </a:ext>
            </a:extLst>
          </p:cNvPr>
          <p:cNvSpPr>
            <a:spLocks noGrp="1"/>
          </p:cNvSpPr>
          <p:nvPr>
            <p:ph type="sldNum" sz="quarter" idx="12"/>
          </p:nvPr>
        </p:nvSpPr>
        <p:spPr/>
        <p:txBody>
          <a:bodyPr/>
          <a:lstStyle>
            <a:lvl1pPr>
              <a:defRPr/>
            </a:lvl1pPr>
          </a:lstStyle>
          <a:p>
            <a:pPr>
              <a:defRPr/>
            </a:pPr>
            <a:fld id="{F8385165-72D1-466E-AEA0-DBEC03D435DB}" type="slidenum">
              <a:rPr lang="en-US" altLang="en-US"/>
              <a:pPr>
                <a:defRPr/>
              </a:pPr>
              <a:t>‹#›</a:t>
            </a:fld>
            <a:endParaRPr lang="en-US" altLang="en-US" dirty="0"/>
          </a:p>
        </p:txBody>
      </p:sp>
    </p:spTree>
    <p:extLst>
      <p:ext uri="{BB962C8B-B14F-4D97-AF65-F5344CB8AC3E}">
        <p14:creationId xmlns:p14="http://schemas.microsoft.com/office/powerpoint/2010/main" val="4118741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200400" cy="1600197"/>
          </a:xfrm>
        </p:spPr>
        <p:txBody>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7"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6"/>
            <a:ext cx="3200400" cy="3810001"/>
          </a:xfrm>
        </p:spPr>
        <p:txBody>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9080B2-71B8-30E9-4C03-57086F63CEA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E6D83649-C9E3-AFE3-BBA7-A868CE6C881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3490DDD-FE94-1389-8A38-19F5B8228B6A}"/>
              </a:ext>
            </a:extLst>
          </p:cNvPr>
          <p:cNvSpPr>
            <a:spLocks noGrp="1"/>
          </p:cNvSpPr>
          <p:nvPr>
            <p:ph type="sldNum" sz="quarter" idx="12"/>
          </p:nvPr>
        </p:nvSpPr>
        <p:spPr/>
        <p:txBody>
          <a:bodyPr/>
          <a:lstStyle>
            <a:lvl1pPr>
              <a:defRPr/>
            </a:lvl1pPr>
          </a:lstStyle>
          <a:p>
            <a:pPr>
              <a:defRPr/>
            </a:pPr>
            <a:fld id="{259D89D2-651E-4683-8ABD-C096F2BADE8B}" type="slidenum">
              <a:rPr lang="en-US" altLang="en-US"/>
              <a:pPr>
                <a:defRPr/>
              </a:pPr>
              <a:t>‹#›</a:t>
            </a:fld>
            <a:endParaRPr lang="en-US" altLang="en-US" dirty="0"/>
          </a:p>
        </p:txBody>
      </p:sp>
    </p:spTree>
    <p:extLst>
      <p:ext uri="{BB962C8B-B14F-4D97-AF65-F5344CB8AC3E}">
        <p14:creationId xmlns:p14="http://schemas.microsoft.com/office/powerpoint/2010/main" val="396144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6215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CC3217-E156-EA34-571B-197F081BEAFD}"/>
              </a:ext>
            </a:extLst>
          </p:cNvPr>
          <p:cNvSpPr/>
          <p:nvPr/>
        </p:nvSpPr>
        <p:spPr>
          <a:xfrm>
            <a:off x="1" y="5105400"/>
            <a:ext cx="11292417"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14400" y="6108591"/>
            <a:ext cx="9982200" cy="597011"/>
          </a:xfrm>
        </p:spPr>
        <p:txBody>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49A6C597-2259-36EF-6557-BE59B7FE19E4}"/>
              </a:ext>
            </a:extLst>
          </p:cNvPr>
          <p:cNvSpPr>
            <a:spLocks noGrp="1"/>
          </p:cNvSpPr>
          <p:nvPr>
            <p:ph type="dt" sz="half" idx="10"/>
          </p:nvPr>
        </p:nvSpPr>
        <p:spPr/>
        <p:txBody>
          <a:bodyPr/>
          <a:lstStyle>
            <a:lvl1pPr>
              <a:defRPr/>
            </a:lvl1pPr>
          </a:lstStyle>
          <a:p>
            <a:pPr>
              <a:defRPr/>
            </a:pPr>
            <a:endParaRPr lang="en-US" dirty="0"/>
          </a:p>
        </p:txBody>
      </p:sp>
      <p:sp>
        <p:nvSpPr>
          <p:cNvPr id="7" name="Footer Placeholder 5">
            <a:extLst>
              <a:ext uri="{FF2B5EF4-FFF2-40B4-BE49-F238E27FC236}">
                <a16:creationId xmlns:a16="http://schemas.microsoft.com/office/drawing/2014/main" id="{20D211BE-86AA-694E-E58A-CB84282E635D}"/>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2A406563-D29E-C48C-F720-BE0270B7E2BA}"/>
              </a:ext>
            </a:extLst>
          </p:cNvPr>
          <p:cNvSpPr>
            <a:spLocks noGrp="1"/>
          </p:cNvSpPr>
          <p:nvPr>
            <p:ph type="sldNum" sz="quarter" idx="12"/>
          </p:nvPr>
        </p:nvSpPr>
        <p:spPr/>
        <p:txBody>
          <a:bodyPr/>
          <a:lstStyle>
            <a:lvl1pPr>
              <a:defRPr/>
            </a:lvl1pPr>
          </a:lstStyle>
          <a:p>
            <a:pPr>
              <a:defRPr/>
            </a:pPr>
            <a:fld id="{7BC82430-18E0-45ED-9E60-CC30D2B91872}" type="slidenum">
              <a:rPr lang="en-US" altLang="en-US"/>
              <a:pPr>
                <a:defRPr/>
              </a:pPr>
              <a:t>‹#›</a:t>
            </a:fld>
            <a:endParaRPr lang="en-US" altLang="en-US" dirty="0"/>
          </a:p>
        </p:txBody>
      </p:sp>
    </p:spTree>
    <p:extLst>
      <p:ext uri="{BB962C8B-B14F-4D97-AF65-F5344CB8AC3E}">
        <p14:creationId xmlns:p14="http://schemas.microsoft.com/office/powerpoint/2010/main" val="732122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72FC81-9D7D-0460-718E-351737A3A5C1}"/>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C2157F14-C111-2E88-0680-B084954736C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2DD532B-ABCB-D3A0-1215-B5ECB1CA7D69}"/>
              </a:ext>
            </a:extLst>
          </p:cNvPr>
          <p:cNvSpPr>
            <a:spLocks noGrp="1"/>
          </p:cNvSpPr>
          <p:nvPr>
            <p:ph type="sldNum" sz="quarter" idx="12"/>
          </p:nvPr>
        </p:nvSpPr>
        <p:spPr/>
        <p:txBody>
          <a:bodyPr/>
          <a:lstStyle>
            <a:lvl1pPr>
              <a:defRPr/>
            </a:lvl1pPr>
          </a:lstStyle>
          <a:p>
            <a:pPr>
              <a:defRPr/>
            </a:pPr>
            <a:fld id="{D206BA76-C521-4CC7-8C66-FD12C1D83415}" type="slidenum">
              <a:rPr lang="en-US" altLang="en-US"/>
              <a:pPr>
                <a:defRPr/>
              </a:pPr>
              <a:t>‹#›</a:t>
            </a:fld>
            <a:endParaRPr lang="en-US" altLang="en-US" dirty="0"/>
          </a:p>
        </p:txBody>
      </p:sp>
    </p:spTree>
    <p:extLst>
      <p:ext uri="{BB962C8B-B14F-4D97-AF65-F5344CB8AC3E}">
        <p14:creationId xmlns:p14="http://schemas.microsoft.com/office/powerpoint/2010/main" val="402412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1"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1"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FC9DAB-8A56-5A2B-D87A-8F5883CDDF8C}"/>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19191758-9299-1EF2-36B2-599B01C83CE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CD4D602-7DE3-CC3B-7F83-A6D941616A1E}"/>
              </a:ext>
            </a:extLst>
          </p:cNvPr>
          <p:cNvSpPr>
            <a:spLocks noGrp="1"/>
          </p:cNvSpPr>
          <p:nvPr>
            <p:ph type="sldNum" sz="quarter" idx="12"/>
          </p:nvPr>
        </p:nvSpPr>
        <p:spPr/>
        <p:txBody>
          <a:bodyPr/>
          <a:lstStyle>
            <a:lvl1pPr>
              <a:defRPr/>
            </a:lvl1pPr>
          </a:lstStyle>
          <a:p>
            <a:pPr>
              <a:defRPr/>
            </a:pPr>
            <a:fld id="{90A3551E-D675-47F9-9613-8998275A6AC6}" type="slidenum">
              <a:rPr lang="en-US" altLang="en-US"/>
              <a:pPr>
                <a:defRPr/>
              </a:pPr>
              <a:t>‹#›</a:t>
            </a:fld>
            <a:endParaRPr lang="en-US" altLang="en-US" dirty="0"/>
          </a:p>
        </p:txBody>
      </p:sp>
    </p:spTree>
    <p:extLst>
      <p:ext uri="{BB962C8B-B14F-4D97-AF65-F5344CB8AC3E}">
        <p14:creationId xmlns:p14="http://schemas.microsoft.com/office/powerpoint/2010/main" val="385601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64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46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482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072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328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329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4608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8525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5F4611-D815-3B3E-7E64-18B4CEE21035}"/>
              </a:ext>
            </a:extLst>
          </p:cNvPr>
          <p:cNvSpPr/>
          <p:nvPr/>
        </p:nvSpPr>
        <p:spPr>
          <a:xfrm>
            <a:off x="11224685" y="0"/>
            <a:ext cx="975783"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46E2D591-D7D7-7EB0-159B-E01427E7941A}"/>
              </a:ext>
            </a:extLst>
          </p:cNvPr>
          <p:cNvSpPr>
            <a:spLocks noGrp="1"/>
          </p:cNvSpPr>
          <p:nvPr>
            <p:ph type="title"/>
          </p:nvPr>
        </p:nvSpPr>
        <p:spPr>
          <a:xfrm>
            <a:off x="1261534" y="365126"/>
            <a:ext cx="969221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B7E6A7-F947-3C27-71DB-912CAB56233E}"/>
              </a:ext>
            </a:extLst>
          </p:cNvPr>
          <p:cNvSpPr>
            <a:spLocks noGrp="1"/>
          </p:cNvSpPr>
          <p:nvPr>
            <p:ph type="body" idx="1"/>
          </p:nvPr>
        </p:nvSpPr>
        <p:spPr>
          <a:xfrm>
            <a:off x="1261533" y="1828800"/>
            <a:ext cx="859578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B4A6C2-D9E2-E264-626C-1F5155996049}"/>
              </a:ext>
            </a:extLst>
          </p:cNvPr>
          <p:cNvSpPr>
            <a:spLocks noGrp="1"/>
          </p:cNvSpPr>
          <p:nvPr>
            <p:ph type="dt" sz="half" idx="2"/>
          </p:nvPr>
        </p:nvSpPr>
        <p:spPr>
          <a:xfrm rot="16200000">
            <a:off x="10759017" y="999067"/>
            <a:ext cx="1905000" cy="364067"/>
          </a:xfrm>
          <a:prstGeom prst="rect">
            <a:avLst/>
          </a:prstGeom>
        </p:spPr>
        <p:txBody>
          <a:bodyPr vert="horz" lIns="91440" tIns="45720" rIns="91440" bIns="45720" rtlCol="0" anchor="ctr"/>
          <a:lstStyle>
            <a:lvl1pPr algn="r" eaLnBrk="1" fontAlgn="auto" hangingPunct="1">
              <a:spcBef>
                <a:spcPts val="0"/>
              </a:spcBef>
              <a:spcAft>
                <a:spcPts val="0"/>
              </a:spcAft>
              <a:defRPr sz="1050" b="0">
                <a:solidFill>
                  <a:schemeClr val="tx2">
                    <a:lumMod val="20000"/>
                    <a:lumOff val="80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09F16113-1440-DF5B-B784-2D1200ECB0DA}"/>
              </a:ext>
            </a:extLst>
          </p:cNvPr>
          <p:cNvSpPr>
            <a:spLocks noGrp="1"/>
          </p:cNvSpPr>
          <p:nvPr>
            <p:ph type="ftr" sz="quarter" idx="3"/>
          </p:nvPr>
        </p:nvSpPr>
        <p:spPr>
          <a:xfrm rot="16200000">
            <a:off x="9920817" y="4047067"/>
            <a:ext cx="3581400" cy="364067"/>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2">
                    <a:lumMod val="20000"/>
                    <a:lumOff val="80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D03FD362-E3D2-B410-6274-A6EF95917D2A}"/>
              </a:ext>
            </a:extLst>
          </p:cNvPr>
          <p:cNvSpPr>
            <a:spLocks noGrp="1"/>
          </p:cNvSpPr>
          <p:nvPr>
            <p:ph type="sldNum" sz="quarter" idx="4"/>
          </p:nvPr>
        </p:nvSpPr>
        <p:spPr>
          <a:xfrm>
            <a:off x="11254317" y="6172201"/>
            <a:ext cx="914400" cy="593725"/>
          </a:xfrm>
          <a:prstGeom prst="rect">
            <a:avLst/>
          </a:prstGeom>
        </p:spPr>
        <p:txBody>
          <a:bodyPr vert="horz" lIns="27432" tIns="45720" rIns="27432" bIns="45720" rtlCol="0" anchor="ctr">
            <a:normAutofit/>
          </a:bodyPr>
          <a:lstStyle>
            <a:lvl1pPr algn="ctr" eaLnBrk="1" fontAlgn="auto" hangingPunct="1">
              <a:spcBef>
                <a:spcPts val="0"/>
              </a:spcBef>
              <a:spcAft>
                <a:spcPts val="0"/>
              </a:spcAft>
              <a:defRPr sz="3200">
                <a:solidFill>
                  <a:schemeClr val="tx2">
                    <a:lumMod val="60000"/>
                    <a:lumOff val="40000"/>
                  </a:schemeClr>
                </a:solidFill>
                <a:latin typeface="+mn-lt"/>
              </a:defRPr>
            </a:lvl1pPr>
          </a:lstStyle>
          <a:p>
            <a:pPr>
              <a:defRPr/>
            </a:pPr>
            <a:fld id="{E468D167-CE20-4B35-9B25-B16F5503C65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7240" r:id="rId1"/>
    <p:sldLayoutId id="2147487232" r:id="rId2"/>
    <p:sldLayoutId id="2147487241" r:id="rId3"/>
    <p:sldLayoutId id="2147487233" r:id="rId4"/>
    <p:sldLayoutId id="2147487234" r:id="rId5"/>
    <p:sldLayoutId id="2147487235" r:id="rId6"/>
    <p:sldLayoutId id="2147487236" r:id="rId7"/>
    <p:sldLayoutId id="2147487237" r:id="rId8"/>
    <p:sldLayoutId id="2147487242" r:id="rId9"/>
    <p:sldLayoutId id="2147487238" r:id="rId10"/>
    <p:sldLayoutId id="2147487239" r:id="rId11"/>
  </p:sldLayoutIdLst>
  <p:hf hdr="0" ftr="0" dt="0"/>
  <p:txStyles>
    <p:titleStyle>
      <a:lvl1pPr algn="l" rtl="0" eaLnBrk="0" fontAlgn="base" hangingPunct="0">
        <a:lnSpc>
          <a:spcPct val="90000"/>
        </a:lnSpc>
        <a:spcBef>
          <a:spcPct val="0"/>
        </a:spcBef>
        <a:spcAft>
          <a:spcPct val="0"/>
        </a:spcAft>
        <a:defRPr sz="4000" kern="1200" spc="-5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entury Schoolbook" panose="02040604050505020304" pitchFamily="18" charset="0"/>
        </a:defRPr>
      </a:lvl2pPr>
      <a:lvl3pPr algn="l" rtl="0" eaLnBrk="0" fontAlgn="base" hangingPunct="0">
        <a:lnSpc>
          <a:spcPct val="90000"/>
        </a:lnSpc>
        <a:spcBef>
          <a:spcPct val="0"/>
        </a:spcBef>
        <a:spcAft>
          <a:spcPct val="0"/>
        </a:spcAft>
        <a:defRPr sz="4000">
          <a:solidFill>
            <a:schemeClr val="tx1"/>
          </a:solidFill>
          <a:latin typeface="Century Schoolbook" panose="02040604050505020304" pitchFamily="18" charset="0"/>
        </a:defRPr>
      </a:lvl3pPr>
      <a:lvl4pPr algn="l" rtl="0" eaLnBrk="0" fontAlgn="base" hangingPunct="0">
        <a:lnSpc>
          <a:spcPct val="90000"/>
        </a:lnSpc>
        <a:spcBef>
          <a:spcPct val="0"/>
        </a:spcBef>
        <a:spcAft>
          <a:spcPct val="0"/>
        </a:spcAft>
        <a:defRPr sz="4000">
          <a:solidFill>
            <a:schemeClr val="tx1"/>
          </a:solidFill>
          <a:latin typeface="Century Schoolbook" panose="02040604050505020304" pitchFamily="18" charset="0"/>
        </a:defRPr>
      </a:lvl4pPr>
      <a:lvl5pPr algn="l" rtl="0" eaLnBrk="0" fontAlgn="base" hangingPunct="0">
        <a:lnSpc>
          <a:spcPct val="90000"/>
        </a:lnSpc>
        <a:spcBef>
          <a:spcPct val="0"/>
        </a:spcBef>
        <a:spcAft>
          <a:spcPct val="0"/>
        </a:spcAft>
        <a:defRPr sz="4000">
          <a:solidFill>
            <a:schemeClr val="tx1"/>
          </a:solidFill>
          <a:latin typeface="Century Schoolbook" panose="02040604050505020304" pitchFamily="18" charset="0"/>
        </a:defRPr>
      </a:lvl5pPr>
      <a:lvl6pPr marL="457200" algn="l" rtl="0" fontAlgn="base">
        <a:lnSpc>
          <a:spcPct val="90000"/>
        </a:lnSpc>
        <a:spcBef>
          <a:spcPct val="0"/>
        </a:spcBef>
        <a:spcAft>
          <a:spcPct val="0"/>
        </a:spcAft>
        <a:defRPr sz="4000">
          <a:solidFill>
            <a:schemeClr val="tx1"/>
          </a:solidFill>
          <a:latin typeface="Century Schoolbook" panose="02040604050505020304" pitchFamily="18" charset="0"/>
        </a:defRPr>
      </a:lvl6pPr>
      <a:lvl7pPr marL="914400" algn="l" rtl="0" fontAlgn="base">
        <a:lnSpc>
          <a:spcPct val="90000"/>
        </a:lnSpc>
        <a:spcBef>
          <a:spcPct val="0"/>
        </a:spcBef>
        <a:spcAft>
          <a:spcPct val="0"/>
        </a:spcAft>
        <a:defRPr sz="4000">
          <a:solidFill>
            <a:schemeClr val="tx1"/>
          </a:solidFill>
          <a:latin typeface="Century Schoolbook" panose="02040604050505020304" pitchFamily="18" charset="0"/>
        </a:defRPr>
      </a:lvl7pPr>
      <a:lvl8pPr marL="1371600" algn="l" rtl="0" fontAlgn="base">
        <a:lnSpc>
          <a:spcPct val="90000"/>
        </a:lnSpc>
        <a:spcBef>
          <a:spcPct val="0"/>
        </a:spcBef>
        <a:spcAft>
          <a:spcPct val="0"/>
        </a:spcAft>
        <a:defRPr sz="4000">
          <a:solidFill>
            <a:schemeClr val="tx1"/>
          </a:solidFill>
          <a:latin typeface="Century Schoolbook" panose="02040604050505020304" pitchFamily="18" charset="0"/>
        </a:defRPr>
      </a:lvl8pPr>
      <a:lvl9pPr marL="1828800" algn="l" rtl="0" fontAlgn="base">
        <a:lnSpc>
          <a:spcPct val="90000"/>
        </a:lnSpc>
        <a:spcBef>
          <a:spcPct val="0"/>
        </a:spcBef>
        <a:spcAft>
          <a:spcPct val="0"/>
        </a:spcAft>
        <a:defRPr sz="4000">
          <a:solidFill>
            <a:schemeClr val="tx1"/>
          </a:solidFill>
          <a:latin typeface="Century Schoolbook" panose="02040604050505020304" pitchFamily="18" charset="0"/>
        </a:defRPr>
      </a:lvl9pPr>
    </p:titleStyle>
    <p:bodyStyle>
      <a:lvl1pPr marL="182563" indent="-182563" algn="l" rtl="0" eaLnBrk="0" fontAlgn="base" hangingPunct="0">
        <a:lnSpc>
          <a:spcPct val="95000"/>
        </a:lnSpc>
        <a:spcBef>
          <a:spcPts val="1400"/>
        </a:spcBef>
        <a:spcAft>
          <a:spcPts val="200"/>
        </a:spcAft>
        <a:buClr>
          <a:schemeClr val="accent1"/>
        </a:buClr>
        <a:buSzPct val="80000"/>
        <a:buFont typeface="Arial" panose="020B0604020202020204" pitchFamily="34" charset="0"/>
        <a:buChar char="•"/>
        <a:defRPr kern="1200" spc="10">
          <a:solidFill>
            <a:schemeClr val="tx1"/>
          </a:solidFill>
          <a:latin typeface="+mn-lt"/>
          <a:ea typeface="+mn-ea"/>
          <a:cs typeface="+mn-cs"/>
        </a:defRPr>
      </a:lvl1pPr>
      <a:lvl2pPr marL="457200" indent="-182563" algn="l" rtl="0" eaLnBrk="0" fontAlgn="base" hangingPunct="0">
        <a:lnSpc>
          <a:spcPct val="90000"/>
        </a:lnSpc>
        <a:spcBef>
          <a:spcPts val="300"/>
        </a:spcBef>
        <a:spcAft>
          <a:spcPts val="300"/>
        </a:spcAft>
        <a:buClr>
          <a:schemeClr val="accent1"/>
        </a:buClr>
        <a:buFont typeface="Wingdings 2" panose="05020102010507070707" pitchFamily="18" charset="2"/>
        <a:buChar char=""/>
        <a:defRPr sz="1600" kern="1200">
          <a:solidFill>
            <a:srgbClr val="262626"/>
          </a:solidFill>
          <a:latin typeface="+mn-lt"/>
          <a:ea typeface="+mn-ea"/>
          <a:cs typeface="+mn-cs"/>
        </a:defRPr>
      </a:lvl2pPr>
      <a:lvl3pPr marL="730250" indent="-182563" algn="l" rtl="0" eaLnBrk="0" fontAlgn="base" hangingPunct="0">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3pPr>
      <a:lvl4pPr marL="1004888" indent="-182563" algn="l" rtl="0" eaLnBrk="0" fontAlgn="base" hangingPunct="0">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4pPr>
      <a:lvl5pPr marL="1279525" indent="-182563" algn="l" rtl="0" eaLnBrk="0" fontAlgn="base" hangingPunct="0">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36.pn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53.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www.bloomfieldhillsmi.net/permits-forms"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D8AA13"/>
          </a:solidFill>
        </p:spPr>
        <p:txBody>
          <a:bodyPr/>
          <a:lstStyle/>
          <a:p>
            <a:r>
              <a:rPr lang="en-US" dirty="0"/>
              <a:t>Building in Bloomfield Hills </a:t>
            </a:r>
          </a:p>
        </p:txBody>
      </p:sp>
      <p:sp>
        <p:nvSpPr>
          <p:cNvPr id="3" name="Subtitle 2">
            <a:extLst>
              <a:ext uri="{FF2B5EF4-FFF2-40B4-BE49-F238E27FC236}">
                <a16:creationId xmlns:a16="http://schemas.microsoft.com/office/drawing/2014/main" id="{C601D16E-C919-32C7-E5B6-0FA3FA61CE96}"/>
              </a:ext>
            </a:extLst>
          </p:cNvPr>
          <p:cNvSpPr>
            <a:spLocks noGrp="1"/>
          </p:cNvSpPr>
          <p:nvPr>
            <p:ph type="subTitle" idx="1"/>
          </p:nvPr>
        </p:nvSpPr>
        <p:spPr/>
        <p:txBody>
          <a:bodyPr/>
          <a:lstStyle/>
          <a:p>
            <a:endParaRPr lang="en-US" dirty="0"/>
          </a:p>
          <a:p>
            <a:r>
              <a:rPr lang="en-US" dirty="0"/>
              <a:t>							March 22, 2023</a:t>
            </a:r>
          </a:p>
        </p:txBody>
      </p:sp>
      <p:pic>
        <p:nvPicPr>
          <p:cNvPr id="5" name="Picture 4">
            <a:extLst>
              <a:ext uri="{FF2B5EF4-FFF2-40B4-BE49-F238E27FC236}">
                <a16:creationId xmlns:a16="http://schemas.microsoft.com/office/drawing/2014/main" id="{94ABD5BF-EB7B-960A-8203-962651FBC6B2}"/>
              </a:ext>
            </a:extLst>
          </p:cNvPr>
          <p:cNvPicPr>
            <a:picLocks noChangeAspect="1"/>
          </p:cNvPicPr>
          <p:nvPr/>
        </p:nvPicPr>
        <p:blipFill>
          <a:blip r:embed="rId2"/>
          <a:stretch>
            <a:fillRect/>
          </a:stretch>
        </p:blipFill>
        <p:spPr>
          <a:xfrm>
            <a:off x="8784954" y="758952"/>
            <a:ext cx="1895238" cy="1895238"/>
          </a:xfrm>
          <a:prstGeom prst="rect">
            <a:avLst/>
          </a:prstGeom>
        </p:spPr>
      </p:pic>
      <p:sp>
        <p:nvSpPr>
          <p:cNvPr id="4" name="Slide Number Placeholder 3">
            <a:extLst>
              <a:ext uri="{FF2B5EF4-FFF2-40B4-BE49-F238E27FC236}">
                <a16:creationId xmlns:a16="http://schemas.microsoft.com/office/drawing/2014/main" id="{5D628955-FAA0-E7E9-A1A1-E6102F4F290E}"/>
              </a:ext>
            </a:extLst>
          </p:cNvPr>
          <p:cNvSpPr>
            <a:spLocks noGrp="1"/>
          </p:cNvSpPr>
          <p:nvPr>
            <p:ph type="sldNum" sz="quarter" idx="12"/>
          </p:nvPr>
        </p:nvSpPr>
        <p:spPr/>
        <p:txBody>
          <a:bodyPr>
            <a:normAutofit lnSpcReduction="10000"/>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990967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Fences </a:t>
            </a:r>
            <a:r>
              <a:rPr lang="en-US" sz="2400" dirty="0"/>
              <a:t>– screening (side &amp; front yards)</a:t>
            </a:r>
            <a:endParaRPr lang="en-US" dirty="0"/>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87" name="TextBox 86">
            <a:extLst>
              <a:ext uri="{FF2B5EF4-FFF2-40B4-BE49-F238E27FC236}">
                <a16:creationId xmlns:a16="http://schemas.microsoft.com/office/drawing/2014/main" id="{57585DD4-16BD-5D7C-D54B-06A99261E15F}"/>
              </a:ext>
            </a:extLst>
          </p:cNvPr>
          <p:cNvSpPr txBox="1"/>
          <p:nvPr/>
        </p:nvSpPr>
        <p:spPr>
          <a:xfrm>
            <a:off x="395701" y="1677125"/>
            <a:ext cx="4730940" cy="461665"/>
          </a:xfrm>
          <a:prstGeom prst="rect">
            <a:avLst/>
          </a:prstGeom>
          <a:noFill/>
          <a:ln w="19050">
            <a:solidFill>
              <a:srgbClr val="FF0000"/>
            </a:solidFill>
          </a:ln>
        </p:spPr>
        <p:txBody>
          <a:bodyPr wrap="square" rtlCol="0">
            <a:spAutoFit/>
          </a:bodyPr>
          <a:lstStyle/>
          <a:p>
            <a:pPr algn="ctr"/>
            <a:r>
              <a:rPr lang="en-US" sz="1200" b="1" dirty="0">
                <a:cs typeface="Calibri" panose="020F0502020204030204" pitchFamily="34" charset="0"/>
              </a:rPr>
              <a:t>Not Ready for PC Agenda – NO SCREENING</a:t>
            </a:r>
          </a:p>
          <a:p>
            <a:pPr algn="ctr"/>
            <a:r>
              <a:rPr lang="en-US" sz="1200" b="1" i="1" dirty="0">
                <a:cs typeface="Calibri" panose="020F0502020204030204" pitchFamily="34" charset="0"/>
              </a:rPr>
              <a:t>*Note: Front yard fence segment location*</a:t>
            </a:r>
          </a:p>
        </p:txBody>
      </p:sp>
      <p:grpSp>
        <p:nvGrpSpPr>
          <p:cNvPr id="12" name="Group 11">
            <a:extLst>
              <a:ext uri="{FF2B5EF4-FFF2-40B4-BE49-F238E27FC236}">
                <a16:creationId xmlns:a16="http://schemas.microsoft.com/office/drawing/2014/main" id="{71A9B393-BA14-7F37-913A-9D2640BF5255}"/>
              </a:ext>
            </a:extLst>
          </p:cNvPr>
          <p:cNvGrpSpPr/>
          <p:nvPr/>
        </p:nvGrpSpPr>
        <p:grpSpPr>
          <a:xfrm>
            <a:off x="6100999" y="2227928"/>
            <a:ext cx="4771605" cy="4321601"/>
            <a:chOff x="5585460" y="1702778"/>
            <a:chExt cx="5309153" cy="4667542"/>
          </a:xfrm>
        </p:grpSpPr>
        <p:pic>
          <p:nvPicPr>
            <p:cNvPr id="5" name="Picture 4">
              <a:extLst>
                <a:ext uri="{FF2B5EF4-FFF2-40B4-BE49-F238E27FC236}">
                  <a16:creationId xmlns:a16="http://schemas.microsoft.com/office/drawing/2014/main" id="{7599E899-E625-A9D0-950C-627782480918}"/>
                </a:ext>
              </a:extLst>
            </p:cNvPr>
            <p:cNvPicPr>
              <a:picLocks noChangeAspect="1"/>
            </p:cNvPicPr>
            <p:nvPr/>
          </p:nvPicPr>
          <p:blipFill>
            <a:blip r:embed="rId3"/>
            <a:stretch>
              <a:fillRect/>
            </a:stretch>
          </p:blipFill>
          <p:spPr>
            <a:xfrm>
              <a:off x="5585460" y="1702778"/>
              <a:ext cx="5309153" cy="4667542"/>
            </a:xfrm>
            <a:prstGeom prst="rect">
              <a:avLst/>
            </a:prstGeom>
          </p:spPr>
        </p:pic>
        <p:sp>
          <p:nvSpPr>
            <p:cNvPr id="8" name="Freeform: Shape 7">
              <a:extLst>
                <a:ext uri="{FF2B5EF4-FFF2-40B4-BE49-F238E27FC236}">
                  <a16:creationId xmlns:a16="http://schemas.microsoft.com/office/drawing/2014/main" id="{8FE2295F-A4AD-EA31-3504-676F2C80B7F8}"/>
                </a:ext>
              </a:extLst>
            </p:cNvPr>
            <p:cNvSpPr/>
            <p:nvPr/>
          </p:nvSpPr>
          <p:spPr>
            <a:xfrm>
              <a:off x="9345168" y="2706624"/>
              <a:ext cx="1060704" cy="591312"/>
            </a:xfrm>
            <a:custGeom>
              <a:avLst/>
              <a:gdLst>
                <a:gd name="connsiteX0" fmla="*/ 0 w 1060704"/>
                <a:gd name="connsiteY0" fmla="*/ 591312 h 591312"/>
                <a:gd name="connsiteX1" fmla="*/ 1060704 w 1060704"/>
                <a:gd name="connsiteY1" fmla="*/ 585216 h 591312"/>
                <a:gd name="connsiteX2" fmla="*/ 1054608 w 1060704"/>
                <a:gd name="connsiteY2" fmla="*/ 0 h 591312"/>
              </a:gdLst>
              <a:ahLst/>
              <a:cxnLst>
                <a:cxn ang="0">
                  <a:pos x="connsiteX0" y="connsiteY0"/>
                </a:cxn>
                <a:cxn ang="0">
                  <a:pos x="connsiteX1" y="connsiteY1"/>
                </a:cxn>
                <a:cxn ang="0">
                  <a:pos x="connsiteX2" y="connsiteY2"/>
                </a:cxn>
              </a:cxnLst>
              <a:rect l="l" t="t" r="r" b="b"/>
              <a:pathLst>
                <a:path w="1060704" h="591312">
                  <a:moveTo>
                    <a:pt x="0" y="591312"/>
                  </a:moveTo>
                  <a:lnTo>
                    <a:pt x="1060704" y="585216"/>
                  </a:lnTo>
                  <a:lnTo>
                    <a:pt x="105460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9DA1DA26-31DE-1DF6-32CB-7C93B87EE34B}"/>
                </a:ext>
              </a:extLst>
            </p:cNvPr>
            <p:cNvSpPr/>
            <p:nvPr/>
          </p:nvSpPr>
          <p:spPr>
            <a:xfrm>
              <a:off x="9351264" y="2036064"/>
              <a:ext cx="1048512" cy="664464"/>
            </a:xfrm>
            <a:custGeom>
              <a:avLst/>
              <a:gdLst>
                <a:gd name="connsiteX0" fmla="*/ 1048512 w 1048512"/>
                <a:gd name="connsiteY0" fmla="*/ 664464 h 664464"/>
                <a:gd name="connsiteX1" fmla="*/ 1042416 w 1048512"/>
                <a:gd name="connsiteY1" fmla="*/ 0 h 664464"/>
                <a:gd name="connsiteX2" fmla="*/ 0 w 1048512"/>
                <a:gd name="connsiteY2" fmla="*/ 6096 h 664464"/>
              </a:gdLst>
              <a:ahLst/>
              <a:cxnLst>
                <a:cxn ang="0">
                  <a:pos x="connsiteX0" y="connsiteY0"/>
                </a:cxn>
                <a:cxn ang="0">
                  <a:pos x="connsiteX1" y="connsiteY1"/>
                </a:cxn>
                <a:cxn ang="0">
                  <a:pos x="connsiteX2" y="connsiteY2"/>
                </a:cxn>
              </a:cxnLst>
              <a:rect l="l" t="t" r="r" b="b"/>
              <a:pathLst>
                <a:path w="1048512" h="664464">
                  <a:moveTo>
                    <a:pt x="1048512" y="664464"/>
                  </a:moveTo>
                  <a:lnTo>
                    <a:pt x="1042416" y="0"/>
                  </a:lnTo>
                  <a:lnTo>
                    <a:pt x="0" y="6096"/>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054185E-D974-2B27-80C5-2A66D189CAAA}"/>
                </a:ext>
              </a:extLst>
            </p:cNvPr>
            <p:cNvSpPr/>
            <p:nvPr/>
          </p:nvSpPr>
          <p:spPr>
            <a:xfrm>
              <a:off x="7046976" y="2036064"/>
              <a:ext cx="2298192" cy="67056"/>
            </a:xfrm>
            <a:custGeom>
              <a:avLst/>
              <a:gdLst>
                <a:gd name="connsiteX0" fmla="*/ 2292096 w 2298192"/>
                <a:gd name="connsiteY0" fmla="*/ 0 h 67056"/>
                <a:gd name="connsiteX1" fmla="*/ 2298192 w 2298192"/>
                <a:gd name="connsiteY1" fmla="*/ 67056 h 67056"/>
                <a:gd name="connsiteX2" fmla="*/ 0 w 2298192"/>
                <a:gd name="connsiteY2" fmla="*/ 67056 h 67056"/>
              </a:gdLst>
              <a:ahLst/>
              <a:cxnLst>
                <a:cxn ang="0">
                  <a:pos x="connsiteX0" y="connsiteY0"/>
                </a:cxn>
                <a:cxn ang="0">
                  <a:pos x="connsiteX1" y="connsiteY1"/>
                </a:cxn>
                <a:cxn ang="0">
                  <a:pos x="connsiteX2" y="connsiteY2"/>
                </a:cxn>
              </a:cxnLst>
              <a:rect l="l" t="t" r="r" b="b"/>
              <a:pathLst>
                <a:path w="2298192" h="67056">
                  <a:moveTo>
                    <a:pt x="2292096" y="0"/>
                  </a:moveTo>
                  <a:lnTo>
                    <a:pt x="2298192" y="67056"/>
                  </a:lnTo>
                  <a:lnTo>
                    <a:pt x="0" y="6705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9CF689C-4724-A5D9-0AB0-11BF6F2AB0E5}"/>
                </a:ext>
              </a:extLst>
            </p:cNvPr>
            <p:cNvSpPr/>
            <p:nvPr/>
          </p:nvSpPr>
          <p:spPr>
            <a:xfrm flipH="1">
              <a:off x="7053068" y="2105899"/>
              <a:ext cx="50870" cy="1012862"/>
            </a:xfrm>
            <a:custGeom>
              <a:avLst/>
              <a:gdLst>
                <a:gd name="connsiteX0" fmla="*/ 280416 w 292608"/>
                <a:gd name="connsiteY0" fmla="*/ 0 h 1066800"/>
                <a:gd name="connsiteX1" fmla="*/ 12192 w 292608"/>
                <a:gd name="connsiteY1" fmla="*/ 0 h 1066800"/>
                <a:gd name="connsiteX2" fmla="*/ 0 w 292608"/>
                <a:gd name="connsiteY2" fmla="*/ 1066800 h 1066800"/>
                <a:gd name="connsiteX3" fmla="*/ 292608 w 292608"/>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292608" h="1066800">
                  <a:moveTo>
                    <a:pt x="280416" y="0"/>
                  </a:moveTo>
                  <a:lnTo>
                    <a:pt x="12192" y="0"/>
                  </a:lnTo>
                  <a:lnTo>
                    <a:pt x="0" y="1066800"/>
                  </a:lnTo>
                  <a:lnTo>
                    <a:pt x="292608" y="10668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Fir tree with solid fill">
            <a:extLst>
              <a:ext uri="{FF2B5EF4-FFF2-40B4-BE49-F238E27FC236}">
                <a16:creationId xmlns:a16="http://schemas.microsoft.com/office/drawing/2014/main" id="{B1D1CD5C-13A2-AE6D-5515-D62C005C513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83535" y="2274978"/>
            <a:ext cx="299013" cy="299013"/>
          </a:xfrm>
          <a:prstGeom prst="rect">
            <a:avLst/>
          </a:prstGeom>
        </p:spPr>
      </p:pic>
      <p:pic>
        <p:nvPicPr>
          <p:cNvPr id="13" name="Graphic 12" descr="Fir tree with solid fill">
            <a:extLst>
              <a:ext uri="{FF2B5EF4-FFF2-40B4-BE49-F238E27FC236}">
                <a16:creationId xmlns:a16="http://schemas.microsoft.com/office/drawing/2014/main" id="{94F70161-3E3C-4602-8C41-558BA7CD694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28048" y="2284775"/>
            <a:ext cx="299013" cy="299013"/>
          </a:xfrm>
          <a:prstGeom prst="rect">
            <a:avLst/>
          </a:prstGeom>
        </p:spPr>
      </p:pic>
      <p:pic>
        <p:nvPicPr>
          <p:cNvPr id="15" name="Graphic 14" descr="Fir tree with solid fill">
            <a:extLst>
              <a:ext uri="{FF2B5EF4-FFF2-40B4-BE49-F238E27FC236}">
                <a16:creationId xmlns:a16="http://schemas.microsoft.com/office/drawing/2014/main" id="{CBAF8E81-93F2-A6CA-751B-DB0F8419D52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12054" y="2284775"/>
            <a:ext cx="299013" cy="299013"/>
          </a:xfrm>
          <a:prstGeom prst="rect">
            <a:avLst/>
          </a:prstGeom>
        </p:spPr>
      </p:pic>
      <p:pic>
        <p:nvPicPr>
          <p:cNvPr id="16" name="Graphic 15" descr="Fir tree with solid fill">
            <a:extLst>
              <a:ext uri="{FF2B5EF4-FFF2-40B4-BE49-F238E27FC236}">
                <a16:creationId xmlns:a16="http://schemas.microsoft.com/office/drawing/2014/main" id="{637DE2B8-55A4-2A31-BD8C-51967D4EC01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94362" y="3095884"/>
            <a:ext cx="299013" cy="299013"/>
          </a:xfrm>
          <a:prstGeom prst="rect">
            <a:avLst/>
          </a:prstGeom>
        </p:spPr>
      </p:pic>
      <p:pic>
        <p:nvPicPr>
          <p:cNvPr id="17" name="Graphic 16" descr="Fir tree with solid fill">
            <a:extLst>
              <a:ext uri="{FF2B5EF4-FFF2-40B4-BE49-F238E27FC236}">
                <a16:creationId xmlns:a16="http://schemas.microsoft.com/office/drawing/2014/main" id="{B7420A10-1D1D-41A8-B726-5C4B4AD9D7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95727" y="3342845"/>
            <a:ext cx="299013" cy="459136"/>
          </a:xfrm>
          <a:prstGeom prst="rect">
            <a:avLst/>
          </a:prstGeom>
        </p:spPr>
      </p:pic>
      <p:pic>
        <p:nvPicPr>
          <p:cNvPr id="20" name="Graphic 19" descr="Fir tree with solid fill">
            <a:extLst>
              <a:ext uri="{FF2B5EF4-FFF2-40B4-BE49-F238E27FC236}">
                <a16:creationId xmlns:a16="http://schemas.microsoft.com/office/drawing/2014/main" id="{9CE97483-E8BC-8A61-4E52-3F1C6C35F5E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90667" y="3538963"/>
            <a:ext cx="299013" cy="299013"/>
          </a:xfrm>
          <a:prstGeom prst="rect">
            <a:avLst/>
          </a:prstGeom>
        </p:spPr>
      </p:pic>
      <p:pic>
        <p:nvPicPr>
          <p:cNvPr id="22" name="Graphic 21" descr="Fir tree with solid fill">
            <a:extLst>
              <a:ext uri="{FF2B5EF4-FFF2-40B4-BE49-F238E27FC236}">
                <a16:creationId xmlns:a16="http://schemas.microsoft.com/office/drawing/2014/main" id="{276F2DFD-AC33-8BBB-DE8C-86FA13A8A42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91164" y="3572413"/>
            <a:ext cx="299013" cy="299013"/>
          </a:xfrm>
          <a:prstGeom prst="rect">
            <a:avLst/>
          </a:prstGeom>
        </p:spPr>
      </p:pic>
      <p:pic>
        <p:nvPicPr>
          <p:cNvPr id="23" name="Graphic 22" descr="Fir tree with solid fill">
            <a:extLst>
              <a:ext uri="{FF2B5EF4-FFF2-40B4-BE49-F238E27FC236}">
                <a16:creationId xmlns:a16="http://schemas.microsoft.com/office/drawing/2014/main" id="{ADC63AF7-ABF5-0F83-EBEF-1566247DEAD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07751" y="3517505"/>
            <a:ext cx="299013" cy="299013"/>
          </a:xfrm>
          <a:prstGeom prst="rect">
            <a:avLst/>
          </a:prstGeom>
        </p:spPr>
      </p:pic>
      <p:pic>
        <p:nvPicPr>
          <p:cNvPr id="24" name="Graphic 23" descr="Fir tree with solid fill">
            <a:extLst>
              <a:ext uri="{FF2B5EF4-FFF2-40B4-BE49-F238E27FC236}">
                <a16:creationId xmlns:a16="http://schemas.microsoft.com/office/drawing/2014/main" id="{DDB33554-6827-2BF4-897E-37259EEAAD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561182" y="3506739"/>
            <a:ext cx="299013" cy="299013"/>
          </a:xfrm>
          <a:prstGeom prst="rect">
            <a:avLst/>
          </a:prstGeom>
        </p:spPr>
      </p:pic>
      <p:pic>
        <p:nvPicPr>
          <p:cNvPr id="25" name="Graphic 24" descr="Fir tree with solid fill">
            <a:extLst>
              <a:ext uri="{FF2B5EF4-FFF2-40B4-BE49-F238E27FC236}">
                <a16:creationId xmlns:a16="http://schemas.microsoft.com/office/drawing/2014/main" id="{9F4BEBF8-47B0-ADAB-4B95-7FEA49C099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45223" y="3572413"/>
            <a:ext cx="299013" cy="299013"/>
          </a:xfrm>
          <a:prstGeom prst="rect">
            <a:avLst/>
          </a:prstGeom>
        </p:spPr>
      </p:pic>
      <p:pic>
        <p:nvPicPr>
          <p:cNvPr id="27" name="Graphic 26" descr="Deciduous tree with solid fill">
            <a:extLst>
              <a:ext uri="{FF2B5EF4-FFF2-40B4-BE49-F238E27FC236}">
                <a16:creationId xmlns:a16="http://schemas.microsoft.com/office/drawing/2014/main" id="{7EFDDE68-FBF3-F852-19C7-7A1EDABAD62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383159" y="3405626"/>
            <a:ext cx="281081" cy="281081"/>
          </a:xfrm>
          <a:prstGeom prst="rect">
            <a:avLst/>
          </a:prstGeom>
        </p:spPr>
      </p:pic>
      <p:pic>
        <p:nvPicPr>
          <p:cNvPr id="28" name="Graphic 27" descr="Deciduous tree with solid fill">
            <a:extLst>
              <a:ext uri="{FF2B5EF4-FFF2-40B4-BE49-F238E27FC236}">
                <a16:creationId xmlns:a16="http://schemas.microsoft.com/office/drawing/2014/main" id="{B2D74C70-5BC0-8AA5-DC60-79169F32AF9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752110" y="3522990"/>
            <a:ext cx="281081" cy="281081"/>
          </a:xfrm>
          <a:prstGeom prst="rect">
            <a:avLst/>
          </a:prstGeom>
        </p:spPr>
      </p:pic>
      <p:pic>
        <p:nvPicPr>
          <p:cNvPr id="29" name="Graphic 28" descr="Deciduous tree with solid fill">
            <a:extLst>
              <a:ext uri="{FF2B5EF4-FFF2-40B4-BE49-F238E27FC236}">
                <a16:creationId xmlns:a16="http://schemas.microsoft.com/office/drawing/2014/main" id="{DB4FA8DC-3E22-FB8D-611D-C87D8199D93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352440" y="2956674"/>
            <a:ext cx="281081" cy="281081"/>
          </a:xfrm>
          <a:prstGeom prst="rect">
            <a:avLst/>
          </a:prstGeom>
        </p:spPr>
      </p:pic>
      <p:pic>
        <p:nvPicPr>
          <p:cNvPr id="30" name="Graphic 29" descr="Deciduous tree with solid fill">
            <a:extLst>
              <a:ext uri="{FF2B5EF4-FFF2-40B4-BE49-F238E27FC236}">
                <a16:creationId xmlns:a16="http://schemas.microsoft.com/office/drawing/2014/main" id="{FA6C7A04-6A93-BF9D-3396-520F1CA88E8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5130" y="2353708"/>
            <a:ext cx="213847" cy="213847"/>
          </a:xfrm>
          <a:prstGeom prst="rect">
            <a:avLst/>
          </a:prstGeom>
        </p:spPr>
      </p:pic>
      <p:pic>
        <p:nvPicPr>
          <p:cNvPr id="31" name="Graphic 30" descr="Deciduous tree with solid fill">
            <a:extLst>
              <a:ext uri="{FF2B5EF4-FFF2-40B4-BE49-F238E27FC236}">
                <a16:creationId xmlns:a16="http://schemas.microsoft.com/office/drawing/2014/main" id="{F3196E01-7C34-8638-A249-4C6EB71C45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20180" y="3236424"/>
            <a:ext cx="281081" cy="281081"/>
          </a:xfrm>
          <a:prstGeom prst="rect">
            <a:avLst/>
          </a:prstGeom>
        </p:spPr>
      </p:pic>
      <p:pic>
        <p:nvPicPr>
          <p:cNvPr id="32" name="Graphic 31" descr="Deciduous tree with solid fill">
            <a:extLst>
              <a:ext uri="{FF2B5EF4-FFF2-40B4-BE49-F238E27FC236}">
                <a16:creationId xmlns:a16="http://schemas.microsoft.com/office/drawing/2014/main" id="{66723A1D-B678-9E91-8D93-84E0DEC548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959827" y="2227928"/>
            <a:ext cx="281081" cy="346063"/>
          </a:xfrm>
          <a:prstGeom prst="rect">
            <a:avLst/>
          </a:prstGeom>
        </p:spPr>
      </p:pic>
      <p:pic>
        <p:nvPicPr>
          <p:cNvPr id="33" name="Graphic 32" descr="Deciduous tree with solid fill">
            <a:extLst>
              <a:ext uri="{FF2B5EF4-FFF2-40B4-BE49-F238E27FC236}">
                <a16:creationId xmlns:a16="http://schemas.microsoft.com/office/drawing/2014/main" id="{7E078581-0BCA-82D2-648F-DDA50D8C2DF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94271" y="3685576"/>
            <a:ext cx="152400" cy="152400"/>
          </a:xfrm>
          <a:prstGeom prst="rect">
            <a:avLst/>
          </a:prstGeom>
        </p:spPr>
      </p:pic>
      <p:pic>
        <p:nvPicPr>
          <p:cNvPr id="34" name="Graphic 33" descr="Deciduous tree with solid fill">
            <a:extLst>
              <a:ext uri="{FF2B5EF4-FFF2-40B4-BE49-F238E27FC236}">
                <a16:creationId xmlns:a16="http://schemas.microsoft.com/office/drawing/2014/main" id="{905B3186-4771-482C-DA96-15068E15F2E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48746" y="3394015"/>
            <a:ext cx="366673" cy="366673"/>
          </a:xfrm>
          <a:prstGeom prst="rect">
            <a:avLst/>
          </a:prstGeom>
        </p:spPr>
      </p:pic>
      <p:pic>
        <p:nvPicPr>
          <p:cNvPr id="35" name="Graphic 34" descr="Deciduous tree with solid fill">
            <a:extLst>
              <a:ext uri="{FF2B5EF4-FFF2-40B4-BE49-F238E27FC236}">
                <a16:creationId xmlns:a16="http://schemas.microsoft.com/office/drawing/2014/main" id="{2294E7BF-DE79-7DDC-619C-100AFBBF9F3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58523" y="3485554"/>
            <a:ext cx="281081" cy="281081"/>
          </a:xfrm>
          <a:prstGeom prst="rect">
            <a:avLst/>
          </a:prstGeom>
        </p:spPr>
      </p:pic>
      <p:pic>
        <p:nvPicPr>
          <p:cNvPr id="36" name="Graphic 35" descr="Deciduous tree with solid fill">
            <a:extLst>
              <a:ext uri="{FF2B5EF4-FFF2-40B4-BE49-F238E27FC236}">
                <a16:creationId xmlns:a16="http://schemas.microsoft.com/office/drawing/2014/main" id="{8A43B4B2-2577-1094-A461-7584A4058F1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14850" y="2755705"/>
            <a:ext cx="281081" cy="281081"/>
          </a:xfrm>
          <a:prstGeom prst="rect">
            <a:avLst/>
          </a:prstGeom>
        </p:spPr>
      </p:pic>
      <p:pic>
        <p:nvPicPr>
          <p:cNvPr id="37" name="Graphic 36" descr="Deciduous tree with solid fill">
            <a:extLst>
              <a:ext uri="{FF2B5EF4-FFF2-40B4-BE49-F238E27FC236}">
                <a16:creationId xmlns:a16="http://schemas.microsoft.com/office/drawing/2014/main" id="{668AF810-CAA6-EF5C-9D51-172DFDA54D4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589849" y="2296745"/>
            <a:ext cx="281081" cy="281081"/>
          </a:xfrm>
          <a:prstGeom prst="rect">
            <a:avLst/>
          </a:prstGeom>
        </p:spPr>
      </p:pic>
      <p:pic>
        <p:nvPicPr>
          <p:cNvPr id="38" name="Graphic 37" descr="Deciduous tree with solid fill">
            <a:extLst>
              <a:ext uri="{FF2B5EF4-FFF2-40B4-BE49-F238E27FC236}">
                <a16:creationId xmlns:a16="http://schemas.microsoft.com/office/drawing/2014/main" id="{A70F2E0F-7067-BC2C-EA0E-A3A3E62D592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01431" y="2320090"/>
            <a:ext cx="281081" cy="281081"/>
          </a:xfrm>
          <a:prstGeom prst="rect">
            <a:avLst/>
          </a:prstGeom>
        </p:spPr>
      </p:pic>
      <p:pic>
        <p:nvPicPr>
          <p:cNvPr id="39" name="Graphic 38" descr="Deciduous tree with solid fill">
            <a:extLst>
              <a:ext uri="{FF2B5EF4-FFF2-40B4-BE49-F238E27FC236}">
                <a16:creationId xmlns:a16="http://schemas.microsoft.com/office/drawing/2014/main" id="{B625C39C-B9A3-38F9-A3E3-F34C3313DA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072622" y="2448980"/>
            <a:ext cx="281081" cy="281081"/>
          </a:xfrm>
          <a:prstGeom prst="rect">
            <a:avLst/>
          </a:prstGeom>
        </p:spPr>
      </p:pic>
      <p:pic>
        <p:nvPicPr>
          <p:cNvPr id="40" name="Graphic 39" descr="Deciduous tree with solid fill">
            <a:extLst>
              <a:ext uri="{FF2B5EF4-FFF2-40B4-BE49-F238E27FC236}">
                <a16:creationId xmlns:a16="http://schemas.microsoft.com/office/drawing/2014/main" id="{51BC2018-F823-03AE-F53E-16DBC6FCF5F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537291" y="2201779"/>
            <a:ext cx="281081" cy="382009"/>
          </a:xfrm>
          <a:prstGeom prst="rect">
            <a:avLst/>
          </a:prstGeom>
        </p:spPr>
      </p:pic>
      <p:pic>
        <p:nvPicPr>
          <p:cNvPr id="41" name="Graphic 40" descr="Deciduous tree with solid fill">
            <a:extLst>
              <a:ext uri="{FF2B5EF4-FFF2-40B4-BE49-F238E27FC236}">
                <a16:creationId xmlns:a16="http://schemas.microsoft.com/office/drawing/2014/main" id="{0963BC8A-A4BE-DC8B-2175-7D20E81CA4C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370462" y="2311873"/>
            <a:ext cx="281081" cy="281081"/>
          </a:xfrm>
          <a:prstGeom prst="rect">
            <a:avLst/>
          </a:prstGeom>
        </p:spPr>
      </p:pic>
      <p:pic>
        <p:nvPicPr>
          <p:cNvPr id="42" name="Graphic 41" descr="Deciduous tree with solid fill">
            <a:extLst>
              <a:ext uri="{FF2B5EF4-FFF2-40B4-BE49-F238E27FC236}">
                <a16:creationId xmlns:a16="http://schemas.microsoft.com/office/drawing/2014/main" id="{EBB008D2-8746-55A1-B8C1-D7051557D79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901862" y="2311873"/>
            <a:ext cx="281081" cy="281081"/>
          </a:xfrm>
          <a:prstGeom prst="rect">
            <a:avLst/>
          </a:prstGeom>
        </p:spPr>
      </p:pic>
      <p:pic>
        <p:nvPicPr>
          <p:cNvPr id="43" name="Graphic 42" descr="Fir tree with solid fill">
            <a:extLst>
              <a:ext uri="{FF2B5EF4-FFF2-40B4-BE49-F238E27FC236}">
                <a16:creationId xmlns:a16="http://schemas.microsoft.com/office/drawing/2014/main" id="{1B6B3E15-759F-46D1-6624-803D3237DFD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13284" y="3014038"/>
            <a:ext cx="299013" cy="299013"/>
          </a:xfrm>
          <a:prstGeom prst="rect">
            <a:avLst/>
          </a:prstGeom>
        </p:spPr>
      </p:pic>
      <p:pic>
        <p:nvPicPr>
          <p:cNvPr id="44" name="Graphic 43" descr="Fir tree with solid fill">
            <a:extLst>
              <a:ext uri="{FF2B5EF4-FFF2-40B4-BE49-F238E27FC236}">
                <a16:creationId xmlns:a16="http://schemas.microsoft.com/office/drawing/2014/main" id="{E17D4D22-5FEA-E1D7-C37D-7547EE4223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086649" y="2756731"/>
            <a:ext cx="299013" cy="299013"/>
          </a:xfrm>
          <a:prstGeom prst="rect">
            <a:avLst/>
          </a:prstGeom>
        </p:spPr>
      </p:pic>
      <p:pic>
        <p:nvPicPr>
          <p:cNvPr id="45" name="Graphic 44" descr="Fir tree with solid fill">
            <a:extLst>
              <a:ext uri="{FF2B5EF4-FFF2-40B4-BE49-F238E27FC236}">
                <a16:creationId xmlns:a16="http://schemas.microsoft.com/office/drawing/2014/main" id="{6502D1F3-83E0-834C-39E9-D2FDD9C1A4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92052" y="2540791"/>
            <a:ext cx="299013" cy="299013"/>
          </a:xfrm>
          <a:prstGeom prst="rect">
            <a:avLst/>
          </a:prstGeom>
        </p:spPr>
      </p:pic>
      <p:pic>
        <p:nvPicPr>
          <p:cNvPr id="46" name="Graphic 45" descr="Fir tree with solid fill">
            <a:extLst>
              <a:ext uri="{FF2B5EF4-FFF2-40B4-BE49-F238E27FC236}">
                <a16:creationId xmlns:a16="http://schemas.microsoft.com/office/drawing/2014/main" id="{4B18409D-26C5-73D1-ABFF-BC5A4A86707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37789" y="2354124"/>
            <a:ext cx="289115" cy="299013"/>
          </a:xfrm>
          <a:prstGeom prst="rect">
            <a:avLst/>
          </a:prstGeom>
        </p:spPr>
      </p:pic>
      <p:pic>
        <p:nvPicPr>
          <p:cNvPr id="47" name="Graphic 46" descr="Fir tree with solid fill">
            <a:extLst>
              <a:ext uri="{FF2B5EF4-FFF2-40B4-BE49-F238E27FC236}">
                <a16:creationId xmlns:a16="http://schemas.microsoft.com/office/drawing/2014/main" id="{00EB69DA-10DA-CE3D-373A-DAC266C1E7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4294" y="2311123"/>
            <a:ext cx="299013" cy="299013"/>
          </a:xfrm>
          <a:prstGeom prst="rect">
            <a:avLst/>
          </a:prstGeom>
        </p:spPr>
      </p:pic>
      <p:pic>
        <p:nvPicPr>
          <p:cNvPr id="48" name="Graphic 47" descr="Fir tree with solid fill">
            <a:extLst>
              <a:ext uri="{FF2B5EF4-FFF2-40B4-BE49-F238E27FC236}">
                <a16:creationId xmlns:a16="http://schemas.microsoft.com/office/drawing/2014/main" id="{3448955F-FF3D-3938-AE52-3C19F0737AE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78996" y="2182355"/>
            <a:ext cx="299013" cy="299013"/>
          </a:xfrm>
          <a:prstGeom prst="rect">
            <a:avLst/>
          </a:prstGeom>
        </p:spPr>
      </p:pic>
      <p:pic>
        <p:nvPicPr>
          <p:cNvPr id="49" name="Graphic 48" descr="Fir tree with solid fill">
            <a:extLst>
              <a:ext uri="{FF2B5EF4-FFF2-40B4-BE49-F238E27FC236}">
                <a16:creationId xmlns:a16="http://schemas.microsoft.com/office/drawing/2014/main" id="{FF93B266-FA7A-6087-CD4F-DE29930BB6D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52812" y="2152024"/>
            <a:ext cx="299013" cy="472556"/>
          </a:xfrm>
          <a:prstGeom prst="rect">
            <a:avLst/>
          </a:prstGeom>
        </p:spPr>
      </p:pic>
      <p:pic>
        <p:nvPicPr>
          <p:cNvPr id="50" name="Graphic 49" descr="Deciduous tree with solid fill">
            <a:extLst>
              <a:ext uri="{FF2B5EF4-FFF2-40B4-BE49-F238E27FC236}">
                <a16:creationId xmlns:a16="http://schemas.microsoft.com/office/drawing/2014/main" id="{4C2254D2-26CD-A92D-5D62-521E97048B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103376" y="3622825"/>
            <a:ext cx="281081" cy="281081"/>
          </a:xfrm>
          <a:prstGeom prst="rect">
            <a:avLst/>
          </a:prstGeom>
        </p:spPr>
      </p:pic>
      <p:pic>
        <p:nvPicPr>
          <p:cNvPr id="51" name="Graphic 50" descr="Deciduous tree with solid fill">
            <a:extLst>
              <a:ext uri="{FF2B5EF4-FFF2-40B4-BE49-F238E27FC236}">
                <a16:creationId xmlns:a16="http://schemas.microsoft.com/office/drawing/2014/main" id="{F6CBA921-FEE1-C686-065D-17361E7C70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82778" y="3235236"/>
            <a:ext cx="281081" cy="281081"/>
          </a:xfrm>
          <a:prstGeom prst="rect">
            <a:avLst/>
          </a:prstGeom>
        </p:spPr>
      </p:pic>
      <p:pic>
        <p:nvPicPr>
          <p:cNvPr id="52" name="Graphic 51" descr="Deciduous tree with solid fill">
            <a:extLst>
              <a:ext uri="{FF2B5EF4-FFF2-40B4-BE49-F238E27FC236}">
                <a16:creationId xmlns:a16="http://schemas.microsoft.com/office/drawing/2014/main" id="{34840EA6-F334-671E-9CEB-3AC505689B1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039056" y="2958178"/>
            <a:ext cx="281081" cy="281081"/>
          </a:xfrm>
          <a:prstGeom prst="rect">
            <a:avLst/>
          </a:prstGeom>
        </p:spPr>
      </p:pic>
      <p:pic>
        <p:nvPicPr>
          <p:cNvPr id="53" name="Graphic 52" descr="Deciduous tree with solid fill">
            <a:extLst>
              <a:ext uri="{FF2B5EF4-FFF2-40B4-BE49-F238E27FC236}">
                <a16:creationId xmlns:a16="http://schemas.microsoft.com/office/drawing/2014/main" id="{FFCAFA2E-4EBF-7C16-EEB7-72A62FF18BF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22538" y="3483385"/>
            <a:ext cx="281081" cy="281081"/>
          </a:xfrm>
          <a:prstGeom prst="rect">
            <a:avLst/>
          </a:prstGeom>
        </p:spPr>
      </p:pic>
      <p:pic>
        <p:nvPicPr>
          <p:cNvPr id="54" name="Graphic 53" descr="Fir tree with solid fill">
            <a:extLst>
              <a:ext uri="{FF2B5EF4-FFF2-40B4-BE49-F238E27FC236}">
                <a16:creationId xmlns:a16="http://schemas.microsoft.com/office/drawing/2014/main" id="{A7619705-E6EF-AC56-F48E-FAA5CF2DC9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086648" y="3130143"/>
            <a:ext cx="299013" cy="299013"/>
          </a:xfrm>
          <a:prstGeom prst="rect">
            <a:avLst/>
          </a:prstGeom>
        </p:spPr>
      </p:pic>
      <p:pic>
        <p:nvPicPr>
          <p:cNvPr id="55" name="Graphic 54" descr="Fir tree with solid fill">
            <a:extLst>
              <a:ext uri="{FF2B5EF4-FFF2-40B4-BE49-F238E27FC236}">
                <a16:creationId xmlns:a16="http://schemas.microsoft.com/office/drawing/2014/main" id="{ECBCA2BE-706D-282E-6DE7-7A0A781853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39028" y="3271872"/>
            <a:ext cx="299013" cy="299013"/>
          </a:xfrm>
          <a:prstGeom prst="rect">
            <a:avLst/>
          </a:prstGeom>
        </p:spPr>
      </p:pic>
      <p:pic>
        <p:nvPicPr>
          <p:cNvPr id="56" name="Graphic 55" descr="Fir tree with solid fill">
            <a:extLst>
              <a:ext uri="{FF2B5EF4-FFF2-40B4-BE49-F238E27FC236}">
                <a16:creationId xmlns:a16="http://schemas.microsoft.com/office/drawing/2014/main" id="{C8DAB82A-74EA-A2B3-A312-CA1FC4775B6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17940" y="3590903"/>
            <a:ext cx="299013" cy="299013"/>
          </a:xfrm>
          <a:prstGeom prst="rect">
            <a:avLst/>
          </a:prstGeom>
        </p:spPr>
      </p:pic>
      <p:pic>
        <p:nvPicPr>
          <p:cNvPr id="57" name="Graphic 56" descr="Fir tree with solid fill">
            <a:extLst>
              <a:ext uri="{FF2B5EF4-FFF2-40B4-BE49-F238E27FC236}">
                <a16:creationId xmlns:a16="http://schemas.microsoft.com/office/drawing/2014/main" id="{CE4A438A-FB32-3877-1C52-56B2F5A429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086648" y="3455614"/>
            <a:ext cx="299013" cy="299013"/>
          </a:xfrm>
          <a:prstGeom prst="rect">
            <a:avLst/>
          </a:prstGeom>
        </p:spPr>
      </p:pic>
      <p:grpSp>
        <p:nvGrpSpPr>
          <p:cNvPr id="59" name="Group 58">
            <a:extLst>
              <a:ext uri="{FF2B5EF4-FFF2-40B4-BE49-F238E27FC236}">
                <a16:creationId xmlns:a16="http://schemas.microsoft.com/office/drawing/2014/main" id="{6C98914B-CA5D-2596-BB74-F17115777467}"/>
              </a:ext>
            </a:extLst>
          </p:cNvPr>
          <p:cNvGrpSpPr/>
          <p:nvPr/>
        </p:nvGrpSpPr>
        <p:grpSpPr>
          <a:xfrm>
            <a:off x="355036" y="2233946"/>
            <a:ext cx="4771605" cy="4321601"/>
            <a:chOff x="5585460" y="1702778"/>
            <a:chExt cx="5309153" cy="4667542"/>
          </a:xfrm>
        </p:grpSpPr>
        <p:pic>
          <p:nvPicPr>
            <p:cNvPr id="60" name="Picture 59">
              <a:extLst>
                <a:ext uri="{FF2B5EF4-FFF2-40B4-BE49-F238E27FC236}">
                  <a16:creationId xmlns:a16="http://schemas.microsoft.com/office/drawing/2014/main" id="{DA932C69-D308-AE50-E749-90DD4C9A885A}"/>
                </a:ext>
              </a:extLst>
            </p:cNvPr>
            <p:cNvPicPr>
              <a:picLocks noChangeAspect="1"/>
            </p:cNvPicPr>
            <p:nvPr/>
          </p:nvPicPr>
          <p:blipFill>
            <a:blip r:embed="rId3"/>
            <a:stretch>
              <a:fillRect/>
            </a:stretch>
          </p:blipFill>
          <p:spPr>
            <a:xfrm>
              <a:off x="5585460" y="1702778"/>
              <a:ext cx="5309153" cy="4667542"/>
            </a:xfrm>
            <a:prstGeom prst="rect">
              <a:avLst/>
            </a:prstGeom>
          </p:spPr>
        </p:pic>
        <p:sp>
          <p:nvSpPr>
            <p:cNvPr id="61" name="Freeform: Shape 60">
              <a:extLst>
                <a:ext uri="{FF2B5EF4-FFF2-40B4-BE49-F238E27FC236}">
                  <a16:creationId xmlns:a16="http://schemas.microsoft.com/office/drawing/2014/main" id="{856EE4D9-4A69-3D27-5055-64CA9A7442A3}"/>
                </a:ext>
              </a:extLst>
            </p:cNvPr>
            <p:cNvSpPr/>
            <p:nvPr/>
          </p:nvSpPr>
          <p:spPr>
            <a:xfrm>
              <a:off x="9345168" y="2706624"/>
              <a:ext cx="1060704" cy="591312"/>
            </a:xfrm>
            <a:custGeom>
              <a:avLst/>
              <a:gdLst>
                <a:gd name="connsiteX0" fmla="*/ 0 w 1060704"/>
                <a:gd name="connsiteY0" fmla="*/ 591312 h 591312"/>
                <a:gd name="connsiteX1" fmla="*/ 1060704 w 1060704"/>
                <a:gd name="connsiteY1" fmla="*/ 585216 h 591312"/>
                <a:gd name="connsiteX2" fmla="*/ 1054608 w 1060704"/>
                <a:gd name="connsiteY2" fmla="*/ 0 h 591312"/>
              </a:gdLst>
              <a:ahLst/>
              <a:cxnLst>
                <a:cxn ang="0">
                  <a:pos x="connsiteX0" y="connsiteY0"/>
                </a:cxn>
                <a:cxn ang="0">
                  <a:pos x="connsiteX1" y="connsiteY1"/>
                </a:cxn>
                <a:cxn ang="0">
                  <a:pos x="connsiteX2" y="connsiteY2"/>
                </a:cxn>
              </a:cxnLst>
              <a:rect l="l" t="t" r="r" b="b"/>
              <a:pathLst>
                <a:path w="1060704" h="591312">
                  <a:moveTo>
                    <a:pt x="0" y="591312"/>
                  </a:moveTo>
                  <a:lnTo>
                    <a:pt x="1060704" y="585216"/>
                  </a:lnTo>
                  <a:lnTo>
                    <a:pt x="105460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6E8AB68F-4AA2-A274-770B-76D0D01CC9BB}"/>
                </a:ext>
              </a:extLst>
            </p:cNvPr>
            <p:cNvSpPr/>
            <p:nvPr/>
          </p:nvSpPr>
          <p:spPr>
            <a:xfrm>
              <a:off x="9351264" y="2036064"/>
              <a:ext cx="1048512" cy="664464"/>
            </a:xfrm>
            <a:custGeom>
              <a:avLst/>
              <a:gdLst>
                <a:gd name="connsiteX0" fmla="*/ 1048512 w 1048512"/>
                <a:gd name="connsiteY0" fmla="*/ 664464 h 664464"/>
                <a:gd name="connsiteX1" fmla="*/ 1042416 w 1048512"/>
                <a:gd name="connsiteY1" fmla="*/ 0 h 664464"/>
                <a:gd name="connsiteX2" fmla="*/ 0 w 1048512"/>
                <a:gd name="connsiteY2" fmla="*/ 6096 h 664464"/>
              </a:gdLst>
              <a:ahLst/>
              <a:cxnLst>
                <a:cxn ang="0">
                  <a:pos x="connsiteX0" y="connsiteY0"/>
                </a:cxn>
                <a:cxn ang="0">
                  <a:pos x="connsiteX1" y="connsiteY1"/>
                </a:cxn>
                <a:cxn ang="0">
                  <a:pos x="connsiteX2" y="connsiteY2"/>
                </a:cxn>
              </a:cxnLst>
              <a:rect l="l" t="t" r="r" b="b"/>
              <a:pathLst>
                <a:path w="1048512" h="664464">
                  <a:moveTo>
                    <a:pt x="1048512" y="664464"/>
                  </a:moveTo>
                  <a:lnTo>
                    <a:pt x="1042416" y="0"/>
                  </a:lnTo>
                  <a:lnTo>
                    <a:pt x="0" y="6096"/>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F0CF2E73-6FC5-38F7-CDEE-8FD23A6CD478}"/>
                </a:ext>
              </a:extLst>
            </p:cNvPr>
            <p:cNvSpPr/>
            <p:nvPr/>
          </p:nvSpPr>
          <p:spPr>
            <a:xfrm>
              <a:off x="7046976" y="2036064"/>
              <a:ext cx="2298192" cy="67056"/>
            </a:xfrm>
            <a:custGeom>
              <a:avLst/>
              <a:gdLst>
                <a:gd name="connsiteX0" fmla="*/ 2292096 w 2298192"/>
                <a:gd name="connsiteY0" fmla="*/ 0 h 67056"/>
                <a:gd name="connsiteX1" fmla="*/ 2298192 w 2298192"/>
                <a:gd name="connsiteY1" fmla="*/ 67056 h 67056"/>
                <a:gd name="connsiteX2" fmla="*/ 0 w 2298192"/>
                <a:gd name="connsiteY2" fmla="*/ 67056 h 67056"/>
              </a:gdLst>
              <a:ahLst/>
              <a:cxnLst>
                <a:cxn ang="0">
                  <a:pos x="connsiteX0" y="connsiteY0"/>
                </a:cxn>
                <a:cxn ang="0">
                  <a:pos x="connsiteX1" y="connsiteY1"/>
                </a:cxn>
                <a:cxn ang="0">
                  <a:pos x="connsiteX2" y="connsiteY2"/>
                </a:cxn>
              </a:cxnLst>
              <a:rect l="l" t="t" r="r" b="b"/>
              <a:pathLst>
                <a:path w="2298192" h="67056">
                  <a:moveTo>
                    <a:pt x="2292096" y="0"/>
                  </a:moveTo>
                  <a:lnTo>
                    <a:pt x="2298192" y="67056"/>
                  </a:lnTo>
                  <a:lnTo>
                    <a:pt x="0" y="6705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CEAC8388-A611-3BFA-8396-99A747E3258C}"/>
                </a:ext>
              </a:extLst>
            </p:cNvPr>
            <p:cNvSpPr/>
            <p:nvPr/>
          </p:nvSpPr>
          <p:spPr>
            <a:xfrm>
              <a:off x="6799527" y="2097024"/>
              <a:ext cx="253544" cy="1160036"/>
            </a:xfrm>
            <a:custGeom>
              <a:avLst/>
              <a:gdLst>
                <a:gd name="connsiteX0" fmla="*/ 280416 w 292608"/>
                <a:gd name="connsiteY0" fmla="*/ 0 h 1066800"/>
                <a:gd name="connsiteX1" fmla="*/ 12192 w 292608"/>
                <a:gd name="connsiteY1" fmla="*/ 0 h 1066800"/>
                <a:gd name="connsiteX2" fmla="*/ 0 w 292608"/>
                <a:gd name="connsiteY2" fmla="*/ 1066800 h 1066800"/>
                <a:gd name="connsiteX3" fmla="*/ 292608 w 292608"/>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292608" h="1066800">
                  <a:moveTo>
                    <a:pt x="280416" y="0"/>
                  </a:moveTo>
                  <a:lnTo>
                    <a:pt x="12192" y="0"/>
                  </a:lnTo>
                  <a:lnTo>
                    <a:pt x="0" y="1066800"/>
                  </a:lnTo>
                  <a:lnTo>
                    <a:pt x="292608" y="10668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DE5447F2-6B14-DDA0-689F-2FEF6C167DD4}"/>
              </a:ext>
            </a:extLst>
          </p:cNvPr>
          <p:cNvSpPr txBox="1"/>
          <p:nvPr/>
        </p:nvSpPr>
        <p:spPr>
          <a:xfrm>
            <a:off x="6141664" y="1689263"/>
            <a:ext cx="4730940" cy="461665"/>
          </a:xfrm>
          <a:prstGeom prst="rect">
            <a:avLst/>
          </a:prstGeom>
          <a:noFill/>
          <a:ln w="19050">
            <a:solidFill>
              <a:srgbClr val="FF0000"/>
            </a:solidFill>
          </a:ln>
        </p:spPr>
        <p:txBody>
          <a:bodyPr wrap="square" rtlCol="0">
            <a:spAutoFit/>
          </a:bodyPr>
          <a:lstStyle/>
          <a:p>
            <a:pPr algn="ctr"/>
            <a:r>
              <a:rPr lang="en-US" sz="1200" b="1" dirty="0">
                <a:cs typeface="Calibri" panose="020F0502020204030204" pitchFamily="34" charset="0"/>
              </a:rPr>
              <a:t>Ready for PC Agenda – SCREENING PROVIDED</a:t>
            </a:r>
          </a:p>
          <a:p>
            <a:pPr algn="ctr"/>
            <a:r>
              <a:rPr lang="en-US" sz="1200" b="1" i="1" dirty="0">
                <a:cs typeface="Calibri" panose="020F0502020204030204" pitchFamily="34" charset="0"/>
              </a:rPr>
              <a:t>*Note: Front yard fence segment shifted to side yard*</a:t>
            </a:r>
          </a:p>
        </p:txBody>
      </p:sp>
      <p:sp>
        <p:nvSpPr>
          <p:cNvPr id="66" name="TextBox 65">
            <a:extLst>
              <a:ext uri="{FF2B5EF4-FFF2-40B4-BE49-F238E27FC236}">
                <a16:creationId xmlns:a16="http://schemas.microsoft.com/office/drawing/2014/main" id="{74134633-CB50-6FAF-A22D-C17AAEE7DBFE}"/>
              </a:ext>
            </a:extLst>
          </p:cNvPr>
          <p:cNvSpPr txBox="1"/>
          <p:nvPr/>
        </p:nvSpPr>
        <p:spPr>
          <a:xfrm>
            <a:off x="2346989" y="3097849"/>
            <a:ext cx="942352" cy="307777"/>
          </a:xfrm>
          <a:prstGeom prst="rect">
            <a:avLst/>
          </a:prstGeom>
          <a:noFill/>
          <a:ln w="19050">
            <a:noFill/>
          </a:ln>
        </p:spPr>
        <p:txBody>
          <a:bodyPr wrap="square" rtlCol="0">
            <a:spAutoFit/>
          </a:bodyPr>
          <a:lstStyle/>
          <a:p>
            <a:pPr algn="ctr"/>
            <a:r>
              <a:rPr lang="en-US" sz="1400" b="1" i="1" dirty="0">
                <a:solidFill>
                  <a:srgbClr val="FF0000"/>
                </a:solidFill>
                <a:latin typeface="Calibri" panose="020F0502020204030204" pitchFamily="34" charset="0"/>
                <a:cs typeface="Calibri" panose="020F0502020204030204" pitchFamily="34" charset="0"/>
              </a:rPr>
              <a:t>PR. FENCE</a:t>
            </a:r>
          </a:p>
        </p:txBody>
      </p:sp>
      <p:cxnSp>
        <p:nvCxnSpPr>
          <p:cNvPr id="67" name="Straight Arrow Connector 66">
            <a:extLst>
              <a:ext uri="{FF2B5EF4-FFF2-40B4-BE49-F238E27FC236}">
                <a16:creationId xmlns:a16="http://schemas.microsoft.com/office/drawing/2014/main" id="{3732C5C4-27C2-057E-ABB2-E0FF86797EBA}"/>
              </a:ext>
            </a:extLst>
          </p:cNvPr>
          <p:cNvCxnSpPr>
            <a:cxnSpLocks/>
          </p:cNvCxnSpPr>
          <p:nvPr/>
        </p:nvCxnSpPr>
        <p:spPr>
          <a:xfrm flipH="1">
            <a:off x="1446180" y="3230880"/>
            <a:ext cx="988410" cy="1981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B481055-3529-C3F7-6AC3-7B088E5577E1}"/>
              </a:ext>
            </a:extLst>
          </p:cNvPr>
          <p:cNvCxnSpPr>
            <a:cxnSpLocks/>
          </p:cNvCxnSpPr>
          <p:nvPr/>
        </p:nvCxnSpPr>
        <p:spPr>
          <a:xfrm>
            <a:off x="3208020" y="3246120"/>
            <a:ext cx="765810" cy="430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B9F39F8-5FD3-51EF-6E04-6E8C30C016CA}"/>
              </a:ext>
            </a:extLst>
          </p:cNvPr>
          <p:cNvSpPr>
            <a:spLocks noGrp="1"/>
          </p:cNvSpPr>
          <p:nvPr>
            <p:ph type="sldNum" sz="quarter" idx="12"/>
          </p:nvPr>
        </p:nvSpPr>
        <p:spPr/>
        <p:txBody>
          <a:bodyPr>
            <a:normAutofit lnSpcReduction="10000"/>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94906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58" name="TextBox 57">
            <a:extLst>
              <a:ext uri="{FF2B5EF4-FFF2-40B4-BE49-F238E27FC236}">
                <a16:creationId xmlns:a16="http://schemas.microsoft.com/office/drawing/2014/main" id="{EB27394C-6F51-24C3-1FEA-B863B46D38F2}"/>
              </a:ext>
            </a:extLst>
          </p:cNvPr>
          <p:cNvSpPr txBox="1"/>
          <p:nvPr/>
        </p:nvSpPr>
        <p:spPr>
          <a:xfrm>
            <a:off x="452952" y="1480043"/>
            <a:ext cx="3225154" cy="4832092"/>
          </a:xfrm>
          <a:prstGeom prst="rect">
            <a:avLst/>
          </a:prstGeom>
          <a:noFill/>
          <a:ln w="25400">
            <a:solidFill>
              <a:schemeClr val="tx1"/>
            </a:solidFill>
          </a:ln>
        </p:spPr>
        <p:txBody>
          <a:bodyPr wrap="square">
            <a:spAutoFit/>
          </a:bodyPr>
          <a:lstStyle/>
          <a:p>
            <a:r>
              <a:rPr lang="en-US" sz="2000" b="0" i="1" dirty="0">
                <a:solidFill>
                  <a:srgbClr val="313335"/>
                </a:solidFill>
                <a:effectLst/>
              </a:rPr>
              <a:t>Building height</a:t>
            </a:r>
            <a:r>
              <a:rPr lang="en-US" sz="2000" b="0" i="0" dirty="0">
                <a:solidFill>
                  <a:srgbClr val="313335"/>
                </a:solidFill>
                <a:effectLst/>
              </a:rPr>
              <a:t> </a:t>
            </a:r>
            <a:r>
              <a:rPr lang="en-US" b="0" i="0" dirty="0">
                <a:solidFill>
                  <a:srgbClr val="313335"/>
                </a:solidFill>
                <a:effectLst/>
              </a:rPr>
              <a:t>shall mean the vertical distance measured from </a:t>
            </a:r>
            <a:r>
              <a:rPr lang="en-US" b="1" i="0" dirty="0">
                <a:solidFill>
                  <a:srgbClr val="FF0000"/>
                </a:solidFill>
                <a:effectLst/>
              </a:rPr>
              <a:t>grade</a:t>
            </a:r>
            <a:r>
              <a:rPr lang="en-US" b="0" i="0" dirty="0">
                <a:solidFill>
                  <a:srgbClr val="313335"/>
                </a:solidFill>
                <a:effectLst/>
              </a:rPr>
              <a:t> to the highest point of the roof surface for flat roofs; to the deck line of </a:t>
            </a:r>
          </a:p>
          <a:p>
            <a:endParaRPr lang="en-US" dirty="0">
              <a:solidFill>
                <a:srgbClr val="313335"/>
              </a:solidFill>
            </a:endParaRPr>
          </a:p>
          <a:p>
            <a:r>
              <a:rPr lang="en-US" dirty="0">
                <a:solidFill>
                  <a:srgbClr val="313335"/>
                </a:solidFill>
              </a:rPr>
              <a:t>M</a:t>
            </a:r>
            <a:r>
              <a:rPr lang="en-US" b="0" i="0" dirty="0">
                <a:solidFill>
                  <a:srgbClr val="313335"/>
                </a:solidFill>
                <a:effectLst/>
              </a:rPr>
              <a:t>ansard roofs;</a:t>
            </a:r>
          </a:p>
          <a:p>
            <a:endParaRPr lang="en-US" dirty="0">
              <a:solidFill>
                <a:srgbClr val="313335"/>
              </a:solidFill>
            </a:endParaRPr>
          </a:p>
          <a:p>
            <a:r>
              <a:rPr lang="en-US" b="0" i="0" dirty="0">
                <a:solidFill>
                  <a:srgbClr val="313335"/>
                </a:solidFill>
                <a:effectLst/>
              </a:rPr>
              <a:t>and to the average height between eaves and ridge for</a:t>
            </a:r>
          </a:p>
          <a:p>
            <a:endParaRPr lang="en-US" b="0" i="0" dirty="0">
              <a:solidFill>
                <a:srgbClr val="313335"/>
              </a:solidFill>
              <a:effectLst/>
            </a:endParaRPr>
          </a:p>
          <a:p>
            <a:r>
              <a:rPr lang="en-US" b="0" i="0" dirty="0">
                <a:solidFill>
                  <a:srgbClr val="313335"/>
                </a:solidFill>
                <a:effectLst/>
              </a:rPr>
              <a:t>Gable</a:t>
            </a:r>
          </a:p>
          <a:p>
            <a:endParaRPr lang="en-US" b="0" i="0" dirty="0">
              <a:solidFill>
                <a:srgbClr val="313335"/>
              </a:solidFill>
              <a:effectLst/>
            </a:endParaRPr>
          </a:p>
          <a:p>
            <a:r>
              <a:rPr lang="en-US" b="0" i="0" dirty="0">
                <a:solidFill>
                  <a:srgbClr val="313335"/>
                </a:solidFill>
                <a:effectLst/>
              </a:rPr>
              <a:t>Hip</a:t>
            </a:r>
          </a:p>
          <a:p>
            <a:endParaRPr lang="en-US" dirty="0">
              <a:solidFill>
                <a:srgbClr val="313335"/>
              </a:solidFill>
            </a:endParaRPr>
          </a:p>
          <a:p>
            <a:r>
              <a:rPr lang="en-US" dirty="0">
                <a:solidFill>
                  <a:srgbClr val="313335"/>
                </a:solidFill>
              </a:rPr>
              <a:t>G</a:t>
            </a:r>
            <a:r>
              <a:rPr lang="en-US" b="0" i="0" dirty="0">
                <a:solidFill>
                  <a:srgbClr val="313335"/>
                </a:solidFill>
                <a:effectLst/>
              </a:rPr>
              <a:t>ambrel roofs.</a:t>
            </a:r>
            <a:endParaRPr lang="en-US" dirty="0"/>
          </a:p>
        </p:txBody>
      </p:sp>
      <p:sp>
        <p:nvSpPr>
          <p:cNvPr id="84" name="Rectangle 83">
            <a:extLst>
              <a:ext uri="{FF2B5EF4-FFF2-40B4-BE49-F238E27FC236}">
                <a16:creationId xmlns:a16="http://schemas.microsoft.com/office/drawing/2014/main" id="{3F08888B-574F-B790-5ED5-F8DDB336299C}"/>
              </a:ext>
            </a:extLst>
          </p:cNvPr>
          <p:cNvSpPr/>
          <p:nvPr/>
        </p:nvSpPr>
        <p:spPr>
          <a:xfrm>
            <a:off x="455052" y="3458703"/>
            <a:ext cx="1073125" cy="299720"/>
          </a:xfrm>
          <a:prstGeom prst="rect">
            <a:avLst/>
          </a:prstGeom>
          <a:solidFill>
            <a:srgbClr val="FF0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8B086C4-2234-B1ED-9866-8C1D917B4D19}"/>
              </a:ext>
            </a:extLst>
          </p:cNvPr>
          <p:cNvSpPr/>
          <p:nvPr/>
        </p:nvSpPr>
        <p:spPr>
          <a:xfrm>
            <a:off x="452952" y="4809219"/>
            <a:ext cx="1063033" cy="29972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EACC2C9-4F34-DE2F-22C8-F7661968816D}"/>
              </a:ext>
            </a:extLst>
          </p:cNvPr>
          <p:cNvSpPr/>
          <p:nvPr/>
        </p:nvSpPr>
        <p:spPr>
          <a:xfrm>
            <a:off x="442792" y="5393769"/>
            <a:ext cx="1073193" cy="29972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715B7B5-1860-6C6E-FBB1-3DE31B8B3A95}"/>
              </a:ext>
            </a:extLst>
          </p:cNvPr>
          <p:cNvSpPr/>
          <p:nvPr/>
        </p:nvSpPr>
        <p:spPr>
          <a:xfrm>
            <a:off x="442792" y="5932091"/>
            <a:ext cx="1061002" cy="299720"/>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9EA2FE47-5A53-3DCF-324E-24D26170014B}"/>
              </a:ext>
            </a:extLst>
          </p:cNvPr>
          <p:cNvGrpSpPr/>
          <p:nvPr/>
        </p:nvGrpSpPr>
        <p:grpSpPr>
          <a:xfrm>
            <a:off x="3940414" y="1355657"/>
            <a:ext cx="6789466" cy="5222240"/>
            <a:chOff x="3674564" y="1318334"/>
            <a:chExt cx="6789466" cy="5222240"/>
          </a:xfrm>
        </p:grpSpPr>
        <p:pic>
          <p:nvPicPr>
            <p:cNvPr id="21" name="Picture 20">
              <a:extLst>
                <a:ext uri="{FF2B5EF4-FFF2-40B4-BE49-F238E27FC236}">
                  <a16:creationId xmlns:a16="http://schemas.microsoft.com/office/drawing/2014/main" id="{14AB5AC0-66FD-AE0B-DD1D-29B5B7447D51}"/>
                </a:ext>
              </a:extLst>
            </p:cNvPr>
            <p:cNvPicPr>
              <a:picLocks noChangeAspect="1"/>
            </p:cNvPicPr>
            <p:nvPr/>
          </p:nvPicPr>
          <p:blipFill>
            <a:blip r:embed="rId3"/>
            <a:stretch>
              <a:fillRect/>
            </a:stretch>
          </p:blipFill>
          <p:spPr>
            <a:xfrm>
              <a:off x="3674564" y="1318334"/>
              <a:ext cx="6789466" cy="5222240"/>
            </a:xfrm>
            <a:prstGeom prst="rect">
              <a:avLst/>
            </a:prstGeom>
          </p:spPr>
        </p:pic>
        <p:sp>
          <p:nvSpPr>
            <p:cNvPr id="69" name="Freeform: Shape 68">
              <a:extLst>
                <a:ext uri="{FF2B5EF4-FFF2-40B4-BE49-F238E27FC236}">
                  <a16:creationId xmlns:a16="http://schemas.microsoft.com/office/drawing/2014/main" id="{6EE8CAEF-C080-50B5-96F3-1389E80D6A1B}"/>
                </a:ext>
              </a:extLst>
            </p:cNvPr>
            <p:cNvSpPr/>
            <p:nvPr/>
          </p:nvSpPr>
          <p:spPr>
            <a:xfrm>
              <a:off x="4792980" y="1442720"/>
              <a:ext cx="1877060" cy="721360"/>
            </a:xfrm>
            <a:custGeom>
              <a:avLst/>
              <a:gdLst>
                <a:gd name="connsiteX0" fmla="*/ 0 w 1877060"/>
                <a:gd name="connsiteY0" fmla="*/ 673100 h 721360"/>
                <a:gd name="connsiteX1" fmla="*/ 200660 w 1877060"/>
                <a:gd name="connsiteY1" fmla="*/ 314960 h 721360"/>
                <a:gd name="connsiteX2" fmla="*/ 744220 w 1877060"/>
                <a:gd name="connsiteY2" fmla="*/ 0 h 721360"/>
                <a:gd name="connsiteX3" fmla="*/ 1455420 w 1877060"/>
                <a:gd name="connsiteY3" fmla="*/ 231140 h 721360"/>
                <a:gd name="connsiteX4" fmla="*/ 1765300 w 1877060"/>
                <a:gd name="connsiteY4" fmla="*/ 487680 h 721360"/>
                <a:gd name="connsiteX5" fmla="*/ 1877060 w 1877060"/>
                <a:gd name="connsiteY5" fmla="*/ 721360 h 721360"/>
                <a:gd name="connsiteX6" fmla="*/ 1143000 w 1877060"/>
                <a:gd name="connsiteY6" fmla="*/ 685800 h 721360"/>
                <a:gd name="connsiteX7" fmla="*/ 0 w 1877060"/>
                <a:gd name="connsiteY7" fmla="*/ 67310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060" h="721360">
                  <a:moveTo>
                    <a:pt x="0" y="673100"/>
                  </a:moveTo>
                  <a:lnTo>
                    <a:pt x="200660" y="314960"/>
                  </a:lnTo>
                  <a:lnTo>
                    <a:pt x="744220" y="0"/>
                  </a:lnTo>
                  <a:lnTo>
                    <a:pt x="1455420" y="231140"/>
                  </a:lnTo>
                  <a:lnTo>
                    <a:pt x="1765300" y="487680"/>
                  </a:lnTo>
                  <a:lnTo>
                    <a:pt x="1877060" y="721360"/>
                  </a:lnTo>
                  <a:lnTo>
                    <a:pt x="1143000" y="685800"/>
                  </a:lnTo>
                  <a:lnTo>
                    <a:pt x="0" y="673100"/>
                  </a:lnTo>
                  <a:close/>
                </a:path>
              </a:pathLst>
            </a:custGeom>
            <a:solidFill>
              <a:srgbClr val="FF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1B116251-ADFB-F568-7F9F-4B0AF58F393D}"/>
                </a:ext>
              </a:extLst>
            </p:cNvPr>
            <p:cNvSpPr/>
            <p:nvPr/>
          </p:nvSpPr>
          <p:spPr>
            <a:xfrm>
              <a:off x="8346440" y="1450340"/>
              <a:ext cx="1905000" cy="721360"/>
            </a:xfrm>
            <a:custGeom>
              <a:avLst/>
              <a:gdLst>
                <a:gd name="connsiteX0" fmla="*/ 0 w 1905000"/>
                <a:gd name="connsiteY0" fmla="*/ 670560 h 721360"/>
                <a:gd name="connsiteX1" fmla="*/ 774700 w 1905000"/>
                <a:gd name="connsiteY1" fmla="*/ 0 h 721360"/>
                <a:gd name="connsiteX2" fmla="*/ 1468120 w 1905000"/>
                <a:gd name="connsiteY2" fmla="*/ 233680 h 721360"/>
                <a:gd name="connsiteX3" fmla="*/ 1905000 w 1905000"/>
                <a:gd name="connsiteY3" fmla="*/ 721360 h 721360"/>
                <a:gd name="connsiteX4" fmla="*/ 1145540 w 1905000"/>
                <a:gd name="connsiteY4" fmla="*/ 680720 h 721360"/>
                <a:gd name="connsiteX5" fmla="*/ 0 w 1905000"/>
                <a:gd name="connsiteY5" fmla="*/ 6705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0" h="721360">
                  <a:moveTo>
                    <a:pt x="0" y="670560"/>
                  </a:moveTo>
                  <a:lnTo>
                    <a:pt x="774700" y="0"/>
                  </a:lnTo>
                  <a:lnTo>
                    <a:pt x="1468120" y="233680"/>
                  </a:lnTo>
                  <a:lnTo>
                    <a:pt x="1905000" y="721360"/>
                  </a:lnTo>
                  <a:lnTo>
                    <a:pt x="1145540" y="680720"/>
                  </a:lnTo>
                  <a:lnTo>
                    <a:pt x="0" y="670560"/>
                  </a:lnTo>
                  <a:close/>
                </a:path>
              </a:pathLst>
            </a:cu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3FB4DB88-0A95-37E9-9E02-2456B6B991A2}"/>
                </a:ext>
              </a:extLst>
            </p:cNvPr>
            <p:cNvSpPr/>
            <p:nvPr/>
          </p:nvSpPr>
          <p:spPr>
            <a:xfrm>
              <a:off x="4768215" y="3937635"/>
              <a:ext cx="1895475" cy="794385"/>
            </a:xfrm>
            <a:custGeom>
              <a:avLst/>
              <a:gdLst>
                <a:gd name="connsiteX0" fmla="*/ 121920 w 1895475"/>
                <a:gd name="connsiteY0" fmla="*/ 369570 h 794385"/>
                <a:gd name="connsiteX1" fmla="*/ 579120 w 1895475"/>
                <a:gd name="connsiteY1" fmla="*/ 0 h 794385"/>
                <a:gd name="connsiteX2" fmla="*/ 1527810 w 1895475"/>
                <a:gd name="connsiteY2" fmla="*/ 314325 h 794385"/>
                <a:gd name="connsiteX3" fmla="*/ 1817370 w 1895475"/>
                <a:gd name="connsiteY3" fmla="*/ 563880 h 794385"/>
                <a:gd name="connsiteX4" fmla="*/ 1895475 w 1895475"/>
                <a:gd name="connsiteY4" fmla="*/ 794385 h 794385"/>
                <a:gd name="connsiteX5" fmla="*/ 1156335 w 1895475"/>
                <a:gd name="connsiteY5" fmla="*/ 754380 h 794385"/>
                <a:gd name="connsiteX6" fmla="*/ 0 w 1895475"/>
                <a:gd name="connsiteY6" fmla="*/ 742950 h 794385"/>
                <a:gd name="connsiteX7" fmla="*/ 121920 w 1895475"/>
                <a:gd name="connsiteY7" fmla="*/ 369570 h 7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75" h="794385">
                  <a:moveTo>
                    <a:pt x="121920" y="369570"/>
                  </a:moveTo>
                  <a:lnTo>
                    <a:pt x="579120" y="0"/>
                  </a:lnTo>
                  <a:lnTo>
                    <a:pt x="1527810" y="314325"/>
                  </a:lnTo>
                  <a:lnTo>
                    <a:pt x="1817370" y="563880"/>
                  </a:lnTo>
                  <a:lnTo>
                    <a:pt x="1895475" y="794385"/>
                  </a:lnTo>
                  <a:lnTo>
                    <a:pt x="1156335" y="754380"/>
                  </a:lnTo>
                  <a:lnTo>
                    <a:pt x="0" y="742950"/>
                  </a:lnTo>
                  <a:lnTo>
                    <a:pt x="121920" y="369570"/>
                  </a:lnTo>
                  <a:close/>
                </a:path>
              </a:pathLst>
            </a:cu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7D76F529-0F42-63E9-9F7F-0F78FA4AAB82}"/>
                </a:ext>
              </a:extLst>
            </p:cNvPr>
            <p:cNvSpPr/>
            <p:nvPr/>
          </p:nvSpPr>
          <p:spPr>
            <a:xfrm>
              <a:off x="8332470" y="3941445"/>
              <a:ext cx="1912620" cy="796290"/>
            </a:xfrm>
            <a:custGeom>
              <a:avLst/>
              <a:gdLst>
                <a:gd name="connsiteX0" fmla="*/ 577215 w 1912620"/>
                <a:gd name="connsiteY0" fmla="*/ 0 h 796290"/>
                <a:gd name="connsiteX1" fmla="*/ 1560195 w 1912620"/>
                <a:gd name="connsiteY1" fmla="*/ 325755 h 796290"/>
                <a:gd name="connsiteX2" fmla="*/ 1912620 w 1912620"/>
                <a:gd name="connsiteY2" fmla="*/ 796290 h 796290"/>
                <a:gd name="connsiteX3" fmla="*/ 1150620 w 1912620"/>
                <a:gd name="connsiteY3" fmla="*/ 750570 h 796290"/>
                <a:gd name="connsiteX4" fmla="*/ 0 w 1912620"/>
                <a:gd name="connsiteY4" fmla="*/ 739140 h 796290"/>
                <a:gd name="connsiteX5" fmla="*/ 577215 w 1912620"/>
                <a:gd name="connsiteY5" fmla="*/ 0 h 79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620" h="796290">
                  <a:moveTo>
                    <a:pt x="577215" y="0"/>
                  </a:moveTo>
                  <a:lnTo>
                    <a:pt x="1560195" y="325755"/>
                  </a:lnTo>
                  <a:lnTo>
                    <a:pt x="1912620" y="796290"/>
                  </a:lnTo>
                  <a:lnTo>
                    <a:pt x="1150620" y="750570"/>
                  </a:lnTo>
                  <a:lnTo>
                    <a:pt x="0" y="739140"/>
                  </a:lnTo>
                  <a:lnTo>
                    <a:pt x="577215" y="0"/>
                  </a:lnTo>
                  <a:close/>
                </a:path>
              </a:pathLst>
            </a:cu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794E5E1B-8A24-F0B3-57D4-23222D0B002E}"/>
                </a:ext>
              </a:extLst>
            </p:cNvPr>
            <p:cNvCxnSpPr>
              <a:cxnSpLocks/>
            </p:cNvCxnSpPr>
            <p:nvPr/>
          </p:nvCxnSpPr>
          <p:spPr>
            <a:xfrm>
              <a:off x="4297680" y="1752600"/>
              <a:ext cx="645160" cy="0"/>
            </a:xfrm>
            <a:prstGeom prst="line">
              <a:avLst/>
            </a:prstGeom>
            <a:ln w="317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B9A665-34D0-74E8-2319-18C791A48118}"/>
                </a:ext>
              </a:extLst>
            </p:cNvPr>
            <p:cNvCxnSpPr>
              <a:cxnSpLocks/>
            </p:cNvCxnSpPr>
            <p:nvPr/>
          </p:nvCxnSpPr>
          <p:spPr>
            <a:xfrm>
              <a:off x="7453757" y="4310836"/>
              <a:ext cx="64516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C106A01-9942-0F82-0797-2CA0676C6F95}"/>
                </a:ext>
              </a:extLst>
            </p:cNvPr>
            <p:cNvCxnSpPr>
              <a:cxnSpLocks/>
            </p:cNvCxnSpPr>
            <p:nvPr/>
          </p:nvCxnSpPr>
          <p:spPr>
            <a:xfrm>
              <a:off x="3863213" y="4294187"/>
              <a:ext cx="645160"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0E2D9F9-11F5-4902-0A87-078376C7C13B}"/>
                </a:ext>
              </a:extLst>
            </p:cNvPr>
            <p:cNvCxnSpPr>
              <a:cxnSpLocks/>
            </p:cNvCxnSpPr>
            <p:nvPr/>
          </p:nvCxnSpPr>
          <p:spPr>
            <a:xfrm>
              <a:off x="7432421" y="1797304"/>
              <a:ext cx="64516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64C1A29-2ED8-7200-5156-22BF54D7E6D0}"/>
                </a:ext>
              </a:extLst>
            </p:cNvPr>
            <p:cNvSpPr/>
            <p:nvPr/>
          </p:nvSpPr>
          <p:spPr>
            <a:xfrm>
              <a:off x="4200525" y="2238375"/>
              <a:ext cx="142240" cy="142874"/>
            </a:xfrm>
            <a:prstGeom prst="ellipse">
              <a:avLst/>
            </a:prstGeom>
            <a:solidFill>
              <a:srgbClr val="FF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407AB58-0A99-754A-1ED5-EFACEA9EA94B}"/>
                </a:ext>
              </a:extLst>
            </p:cNvPr>
            <p:cNvSpPr/>
            <p:nvPr/>
          </p:nvSpPr>
          <p:spPr>
            <a:xfrm>
              <a:off x="7361301" y="4805120"/>
              <a:ext cx="142240" cy="142874"/>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710A676-9267-58DB-2A2F-CD7C0D5085E6}"/>
                </a:ext>
              </a:extLst>
            </p:cNvPr>
            <p:cNvSpPr/>
            <p:nvPr/>
          </p:nvSpPr>
          <p:spPr>
            <a:xfrm>
              <a:off x="7376797" y="2246629"/>
              <a:ext cx="142240" cy="142874"/>
            </a:xfrm>
            <a:prstGeom prst="ellipse">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E432CCF-9353-5444-5563-52EFCF5C8C6A}"/>
                </a:ext>
              </a:extLst>
            </p:cNvPr>
            <p:cNvSpPr/>
            <p:nvPr/>
          </p:nvSpPr>
          <p:spPr>
            <a:xfrm>
              <a:off x="3776853" y="4795647"/>
              <a:ext cx="142240" cy="142874"/>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D16177E-4350-6537-8545-5B05DA9DCC2C}"/>
                </a:ext>
              </a:extLst>
            </p:cNvPr>
            <p:cNvSpPr/>
            <p:nvPr/>
          </p:nvSpPr>
          <p:spPr>
            <a:xfrm>
              <a:off x="4701540" y="3030378"/>
              <a:ext cx="791104" cy="299720"/>
            </a:xfrm>
            <a:prstGeom prst="rect">
              <a:avLst/>
            </a:prstGeom>
            <a:solidFill>
              <a:srgbClr val="FF0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760DDF5B-420A-239E-1CA4-8367FF774135}"/>
                </a:ext>
              </a:extLst>
            </p:cNvPr>
            <p:cNvSpPr/>
            <p:nvPr/>
          </p:nvSpPr>
          <p:spPr>
            <a:xfrm>
              <a:off x="4701540" y="5580836"/>
              <a:ext cx="791104" cy="299720"/>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5ED9BE0-5BC5-E176-4020-13910AAD9F47}"/>
                </a:ext>
              </a:extLst>
            </p:cNvPr>
            <p:cNvSpPr/>
            <p:nvPr/>
          </p:nvSpPr>
          <p:spPr>
            <a:xfrm>
              <a:off x="8239759" y="5580836"/>
              <a:ext cx="605483" cy="29972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E8606BC-2CD1-C825-5E3C-DC86C03B69C6}"/>
                </a:ext>
              </a:extLst>
            </p:cNvPr>
            <p:cNvSpPr/>
            <p:nvPr/>
          </p:nvSpPr>
          <p:spPr>
            <a:xfrm>
              <a:off x="8194040" y="3030378"/>
              <a:ext cx="447730" cy="29972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1CA64388-4455-EBB1-4CD3-AF0B7DF67CB7}"/>
              </a:ext>
            </a:extLst>
          </p:cNvPr>
          <p:cNvSpPr>
            <a:spLocks noGrp="1"/>
          </p:cNvSpPr>
          <p:nvPr>
            <p:ph type="sldNum" sz="quarter" idx="12"/>
          </p:nvPr>
        </p:nvSpPr>
        <p:spPr/>
        <p:txBody>
          <a:bodyPr>
            <a:normAutofit lnSpcReduction="10000"/>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651641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58" name="TextBox 57">
            <a:extLst>
              <a:ext uri="{FF2B5EF4-FFF2-40B4-BE49-F238E27FC236}">
                <a16:creationId xmlns:a16="http://schemas.microsoft.com/office/drawing/2014/main" id="{EB27394C-6F51-24C3-1FEA-B863B46D38F2}"/>
              </a:ext>
            </a:extLst>
          </p:cNvPr>
          <p:cNvSpPr txBox="1"/>
          <p:nvPr/>
        </p:nvSpPr>
        <p:spPr>
          <a:xfrm>
            <a:off x="492465" y="1337391"/>
            <a:ext cx="3355187" cy="5109091"/>
          </a:xfrm>
          <a:prstGeom prst="rect">
            <a:avLst/>
          </a:prstGeom>
          <a:noFill/>
          <a:ln w="25400">
            <a:solidFill>
              <a:schemeClr val="tx1"/>
            </a:solidFill>
          </a:ln>
        </p:spPr>
        <p:txBody>
          <a:bodyPr wrap="square">
            <a:spAutoFit/>
          </a:bodyPr>
          <a:lstStyle/>
          <a:p>
            <a:r>
              <a:rPr lang="en-US" sz="2000" b="0" i="1" dirty="0">
                <a:solidFill>
                  <a:srgbClr val="313335"/>
                </a:solidFill>
                <a:effectLst/>
              </a:rPr>
              <a:t>Grade</a:t>
            </a:r>
            <a:r>
              <a:rPr lang="en-US" b="0" i="0" dirty="0">
                <a:solidFill>
                  <a:srgbClr val="313335"/>
                </a:solidFill>
                <a:effectLst/>
              </a:rPr>
              <a:t> shall mean a ground elevation established for the purpose of </a:t>
            </a:r>
            <a:r>
              <a:rPr lang="en-US" b="1" i="0" dirty="0">
                <a:solidFill>
                  <a:srgbClr val="FF0000"/>
                </a:solidFill>
                <a:effectLst/>
              </a:rPr>
              <a:t>regulating the </a:t>
            </a:r>
            <a:r>
              <a:rPr lang="en-US" b="0" i="0" dirty="0">
                <a:solidFill>
                  <a:srgbClr val="313335"/>
                </a:solidFill>
                <a:effectLst/>
              </a:rPr>
              <a:t>number of stories and the </a:t>
            </a:r>
            <a:r>
              <a:rPr lang="en-US" b="1" i="0" dirty="0">
                <a:solidFill>
                  <a:srgbClr val="FF0000"/>
                </a:solidFill>
                <a:effectLst/>
              </a:rPr>
              <a:t>height of buildings</a:t>
            </a:r>
            <a:r>
              <a:rPr lang="en-US" b="0" i="0" dirty="0">
                <a:solidFill>
                  <a:srgbClr val="313335"/>
                </a:solidFill>
                <a:effectLst/>
              </a:rPr>
              <a:t>.</a:t>
            </a:r>
          </a:p>
          <a:p>
            <a:endParaRPr lang="en-US" dirty="0">
              <a:solidFill>
                <a:srgbClr val="313335"/>
              </a:solidFill>
            </a:endParaRPr>
          </a:p>
          <a:p>
            <a:r>
              <a:rPr lang="en-US" b="0" i="0" dirty="0">
                <a:solidFill>
                  <a:srgbClr val="313335"/>
                </a:solidFill>
                <a:effectLst/>
              </a:rPr>
              <a:t>The building grade shall be the level of the ground adjacent to the walls of the building if the finished grade is level.</a:t>
            </a:r>
          </a:p>
          <a:p>
            <a:endParaRPr lang="en-US" dirty="0">
              <a:solidFill>
                <a:srgbClr val="313335"/>
              </a:solidFill>
            </a:endParaRPr>
          </a:p>
          <a:p>
            <a:r>
              <a:rPr lang="en-US" b="1" i="0" dirty="0">
                <a:solidFill>
                  <a:srgbClr val="FF00FF"/>
                </a:solidFill>
                <a:effectLst/>
              </a:rPr>
              <a:t>If the ground is not entirely level</a:t>
            </a:r>
            <a:r>
              <a:rPr lang="en-US" b="0" i="0" dirty="0">
                <a:solidFill>
                  <a:srgbClr val="313335"/>
                </a:solidFill>
                <a:effectLst/>
              </a:rPr>
              <a:t>, the grade shall be determined by </a:t>
            </a:r>
            <a:r>
              <a:rPr lang="en-US" b="0" i="0" u="sng" dirty="0">
                <a:solidFill>
                  <a:srgbClr val="313335"/>
                </a:solidFill>
                <a:effectLst/>
              </a:rPr>
              <a:t>computing the average elevation</a:t>
            </a:r>
            <a:r>
              <a:rPr lang="en-US" b="0" i="0" dirty="0">
                <a:solidFill>
                  <a:srgbClr val="313335"/>
                </a:solidFill>
                <a:effectLst/>
              </a:rPr>
              <a:t> of the ground at the perimeter of the building.</a:t>
            </a:r>
            <a:endParaRPr lang="en-US" dirty="0"/>
          </a:p>
        </p:txBody>
      </p:sp>
      <p:grpSp>
        <p:nvGrpSpPr>
          <p:cNvPr id="30" name="Group 29">
            <a:extLst>
              <a:ext uri="{FF2B5EF4-FFF2-40B4-BE49-F238E27FC236}">
                <a16:creationId xmlns:a16="http://schemas.microsoft.com/office/drawing/2014/main" id="{30FF897E-521B-6952-9428-A731B69177AA}"/>
              </a:ext>
            </a:extLst>
          </p:cNvPr>
          <p:cNvGrpSpPr/>
          <p:nvPr/>
        </p:nvGrpSpPr>
        <p:grpSpPr>
          <a:xfrm>
            <a:off x="3971204" y="2630876"/>
            <a:ext cx="6757200" cy="3475291"/>
            <a:chOff x="3565002" y="2149002"/>
            <a:chExt cx="6757200" cy="3475291"/>
          </a:xfrm>
        </p:grpSpPr>
        <p:pic>
          <p:nvPicPr>
            <p:cNvPr id="5" name="Picture 4">
              <a:extLst>
                <a:ext uri="{FF2B5EF4-FFF2-40B4-BE49-F238E27FC236}">
                  <a16:creationId xmlns:a16="http://schemas.microsoft.com/office/drawing/2014/main" id="{C144F804-1EF8-0386-85C8-CA1C928F66B9}"/>
                </a:ext>
              </a:extLst>
            </p:cNvPr>
            <p:cNvPicPr>
              <a:picLocks noChangeAspect="1"/>
            </p:cNvPicPr>
            <p:nvPr/>
          </p:nvPicPr>
          <p:blipFill>
            <a:blip r:embed="rId3"/>
            <a:stretch>
              <a:fillRect/>
            </a:stretch>
          </p:blipFill>
          <p:spPr>
            <a:xfrm>
              <a:off x="3565002" y="2303361"/>
              <a:ext cx="5959468" cy="2951600"/>
            </a:xfrm>
            <a:prstGeom prst="rect">
              <a:avLst/>
            </a:prstGeom>
          </p:spPr>
        </p:pic>
        <p:cxnSp>
          <p:nvCxnSpPr>
            <p:cNvPr id="7" name="Straight Connector 6">
              <a:extLst>
                <a:ext uri="{FF2B5EF4-FFF2-40B4-BE49-F238E27FC236}">
                  <a16:creationId xmlns:a16="http://schemas.microsoft.com/office/drawing/2014/main" id="{11988BB9-81CB-5217-D291-C0824C97069A}"/>
                </a:ext>
              </a:extLst>
            </p:cNvPr>
            <p:cNvCxnSpPr/>
            <p:nvPr/>
          </p:nvCxnSpPr>
          <p:spPr>
            <a:xfrm>
              <a:off x="5660021" y="4467828"/>
              <a:ext cx="4155311"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4772A8-43C7-DCB7-4673-C34DE000D34D}"/>
                </a:ext>
              </a:extLst>
            </p:cNvPr>
            <p:cNvCxnSpPr/>
            <p:nvPr/>
          </p:nvCxnSpPr>
          <p:spPr>
            <a:xfrm>
              <a:off x="5638801" y="3717402"/>
              <a:ext cx="4155311"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7028D5-B06B-3567-B485-4A7324A4C9AC}"/>
                </a:ext>
              </a:extLst>
            </p:cNvPr>
            <p:cNvCxnSpPr>
              <a:cxnSpLocks/>
            </p:cNvCxnSpPr>
            <p:nvPr/>
          </p:nvCxnSpPr>
          <p:spPr>
            <a:xfrm>
              <a:off x="5220183" y="3032568"/>
              <a:ext cx="4573929"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FD366-9132-9E5F-FC3F-E124642ED417}"/>
                </a:ext>
              </a:extLst>
            </p:cNvPr>
            <p:cNvCxnSpPr>
              <a:cxnSpLocks/>
            </p:cNvCxnSpPr>
            <p:nvPr/>
          </p:nvCxnSpPr>
          <p:spPr>
            <a:xfrm>
              <a:off x="5220183" y="2338085"/>
              <a:ext cx="4573929"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0635943-0F05-392D-FB10-731AA0A95609}"/>
                </a:ext>
              </a:extLst>
            </p:cNvPr>
            <p:cNvSpPr txBox="1"/>
            <p:nvPr/>
          </p:nvSpPr>
          <p:spPr>
            <a:xfrm>
              <a:off x="4546194" y="5254961"/>
              <a:ext cx="2249334" cy="369332"/>
            </a:xfrm>
            <a:prstGeom prst="rect">
              <a:avLst/>
            </a:prstGeom>
            <a:noFill/>
          </p:spPr>
          <p:txBody>
            <a:bodyPr wrap="none" rtlCol="0">
              <a:spAutoFit/>
            </a:bodyPr>
            <a:lstStyle/>
            <a:p>
              <a:r>
                <a:rPr lang="en-US" dirty="0"/>
                <a:t>F L A T  G R A D E</a:t>
              </a:r>
            </a:p>
          </p:txBody>
        </p:sp>
        <p:sp>
          <p:nvSpPr>
            <p:cNvPr id="15" name="TextBox 14">
              <a:extLst>
                <a:ext uri="{FF2B5EF4-FFF2-40B4-BE49-F238E27FC236}">
                  <a16:creationId xmlns:a16="http://schemas.microsoft.com/office/drawing/2014/main" id="{683E7EE3-1D97-BC5B-A8D6-D517418984CB}"/>
                </a:ext>
              </a:extLst>
            </p:cNvPr>
            <p:cNvSpPr txBox="1"/>
            <p:nvPr/>
          </p:nvSpPr>
          <p:spPr>
            <a:xfrm>
              <a:off x="9815332" y="4283162"/>
              <a:ext cx="506870" cy="369332"/>
            </a:xfrm>
            <a:prstGeom prst="rect">
              <a:avLst/>
            </a:prstGeom>
            <a:noFill/>
          </p:spPr>
          <p:txBody>
            <a:bodyPr wrap="none" rtlCol="0">
              <a:spAutoFit/>
            </a:bodyPr>
            <a:lstStyle/>
            <a:p>
              <a:r>
                <a:rPr lang="en-US" b="1" dirty="0">
                  <a:solidFill>
                    <a:srgbClr val="FF0000"/>
                  </a:solidFill>
                </a:rPr>
                <a:t>10’</a:t>
              </a:r>
            </a:p>
          </p:txBody>
        </p:sp>
        <p:sp>
          <p:nvSpPr>
            <p:cNvPr id="16" name="TextBox 15">
              <a:extLst>
                <a:ext uri="{FF2B5EF4-FFF2-40B4-BE49-F238E27FC236}">
                  <a16:creationId xmlns:a16="http://schemas.microsoft.com/office/drawing/2014/main" id="{3C33BF87-20AF-FEF0-3479-79B9410C271E}"/>
                </a:ext>
              </a:extLst>
            </p:cNvPr>
            <p:cNvSpPr txBox="1"/>
            <p:nvPr/>
          </p:nvSpPr>
          <p:spPr>
            <a:xfrm>
              <a:off x="9815332" y="3530704"/>
              <a:ext cx="506870" cy="369332"/>
            </a:xfrm>
            <a:prstGeom prst="rect">
              <a:avLst/>
            </a:prstGeom>
            <a:noFill/>
          </p:spPr>
          <p:txBody>
            <a:bodyPr wrap="none" rtlCol="0">
              <a:spAutoFit/>
            </a:bodyPr>
            <a:lstStyle/>
            <a:p>
              <a:r>
                <a:rPr lang="en-US" b="1" dirty="0">
                  <a:solidFill>
                    <a:srgbClr val="FF0000"/>
                  </a:solidFill>
                </a:rPr>
                <a:t>20’</a:t>
              </a:r>
            </a:p>
          </p:txBody>
        </p:sp>
        <p:sp>
          <p:nvSpPr>
            <p:cNvPr id="17" name="TextBox 16">
              <a:extLst>
                <a:ext uri="{FF2B5EF4-FFF2-40B4-BE49-F238E27FC236}">
                  <a16:creationId xmlns:a16="http://schemas.microsoft.com/office/drawing/2014/main" id="{A45F73A6-5EC8-4BF3-7213-BC9436C79DCD}"/>
                </a:ext>
              </a:extLst>
            </p:cNvPr>
            <p:cNvSpPr txBox="1"/>
            <p:nvPr/>
          </p:nvSpPr>
          <p:spPr>
            <a:xfrm>
              <a:off x="9815332" y="2815107"/>
              <a:ext cx="506870" cy="369332"/>
            </a:xfrm>
            <a:prstGeom prst="rect">
              <a:avLst/>
            </a:prstGeom>
            <a:noFill/>
          </p:spPr>
          <p:txBody>
            <a:bodyPr wrap="none" rtlCol="0">
              <a:spAutoFit/>
            </a:bodyPr>
            <a:lstStyle/>
            <a:p>
              <a:r>
                <a:rPr lang="en-US" b="1" dirty="0">
                  <a:solidFill>
                    <a:srgbClr val="FF0000"/>
                  </a:solidFill>
                </a:rPr>
                <a:t>27’</a:t>
              </a:r>
            </a:p>
          </p:txBody>
        </p:sp>
        <p:sp>
          <p:nvSpPr>
            <p:cNvPr id="18" name="TextBox 17">
              <a:extLst>
                <a:ext uri="{FF2B5EF4-FFF2-40B4-BE49-F238E27FC236}">
                  <a16:creationId xmlns:a16="http://schemas.microsoft.com/office/drawing/2014/main" id="{5693C0AD-1146-E230-7D5D-26977CF7BBC3}"/>
                </a:ext>
              </a:extLst>
            </p:cNvPr>
            <p:cNvSpPr txBox="1"/>
            <p:nvPr/>
          </p:nvSpPr>
          <p:spPr>
            <a:xfrm>
              <a:off x="9794112" y="2149002"/>
              <a:ext cx="506870" cy="369332"/>
            </a:xfrm>
            <a:prstGeom prst="rect">
              <a:avLst/>
            </a:prstGeom>
            <a:noFill/>
          </p:spPr>
          <p:txBody>
            <a:bodyPr wrap="none" rtlCol="0">
              <a:spAutoFit/>
            </a:bodyPr>
            <a:lstStyle/>
            <a:p>
              <a:r>
                <a:rPr lang="en-US" b="1" dirty="0">
                  <a:solidFill>
                    <a:srgbClr val="FF0000"/>
                  </a:solidFill>
                </a:rPr>
                <a:t>34’</a:t>
              </a:r>
            </a:p>
          </p:txBody>
        </p:sp>
        <p:sp>
          <p:nvSpPr>
            <p:cNvPr id="22" name="Oval 21">
              <a:extLst>
                <a:ext uri="{FF2B5EF4-FFF2-40B4-BE49-F238E27FC236}">
                  <a16:creationId xmlns:a16="http://schemas.microsoft.com/office/drawing/2014/main" id="{9C8383BF-A5C3-73AC-CA5E-F444774BE73B}"/>
                </a:ext>
              </a:extLst>
            </p:cNvPr>
            <p:cNvSpPr/>
            <p:nvPr/>
          </p:nvSpPr>
          <p:spPr>
            <a:xfrm>
              <a:off x="5611368" y="4409631"/>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604890D-CC2A-0DD1-3290-E9DFC4B8D646}"/>
                </a:ext>
              </a:extLst>
            </p:cNvPr>
            <p:cNvSpPr/>
            <p:nvPr/>
          </p:nvSpPr>
          <p:spPr>
            <a:xfrm>
              <a:off x="5617083" y="3666585"/>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26CD5D-BF94-FC3F-D930-574B079D0FD6}"/>
                </a:ext>
              </a:extLst>
            </p:cNvPr>
            <p:cNvSpPr/>
            <p:nvPr/>
          </p:nvSpPr>
          <p:spPr>
            <a:xfrm>
              <a:off x="7146417" y="2291540"/>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7114BAA-6A7C-F02C-6353-63EBBC241018}"/>
                </a:ext>
              </a:extLst>
            </p:cNvPr>
            <p:cNvSpPr/>
            <p:nvPr/>
          </p:nvSpPr>
          <p:spPr>
            <a:xfrm>
              <a:off x="6388989" y="2978967"/>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2300660-1335-D59D-F43B-0A059A5F8689}"/>
                </a:ext>
              </a:extLst>
            </p:cNvPr>
            <p:cNvCxnSpPr/>
            <p:nvPr/>
          </p:nvCxnSpPr>
          <p:spPr>
            <a:xfrm>
              <a:off x="5652401" y="5214588"/>
              <a:ext cx="4155311"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23D68CD-99A4-5331-E36D-2A7CF26E6DBB}"/>
                </a:ext>
              </a:extLst>
            </p:cNvPr>
            <p:cNvSpPr/>
            <p:nvPr/>
          </p:nvSpPr>
          <p:spPr>
            <a:xfrm>
              <a:off x="5599938" y="5160201"/>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EE0A4B-CA56-ADCA-67BA-2D7C35B81D07}"/>
                </a:ext>
              </a:extLst>
            </p:cNvPr>
            <p:cNvSpPr txBox="1"/>
            <p:nvPr/>
          </p:nvSpPr>
          <p:spPr>
            <a:xfrm>
              <a:off x="9899152" y="4968962"/>
              <a:ext cx="373820" cy="369332"/>
            </a:xfrm>
            <a:prstGeom prst="rect">
              <a:avLst/>
            </a:prstGeom>
            <a:noFill/>
          </p:spPr>
          <p:txBody>
            <a:bodyPr wrap="none" rtlCol="0">
              <a:spAutoFit/>
            </a:bodyPr>
            <a:lstStyle/>
            <a:p>
              <a:r>
                <a:rPr lang="en-US" b="1" dirty="0">
                  <a:solidFill>
                    <a:srgbClr val="FF0000"/>
                  </a:solidFill>
                </a:rPr>
                <a:t>0’</a:t>
              </a:r>
            </a:p>
          </p:txBody>
        </p:sp>
      </p:grpSp>
      <p:sp>
        <p:nvSpPr>
          <p:cNvPr id="29" name="TextBox 28">
            <a:extLst>
              <a:ext uri="{FF2B5EF4-FFF2-40B4-BE49-F238E27FC236}">
                <a16:creationId xmlns:a16="http://schemas.microsoft.com/office/drawing/2014/main" id="{5389B941-3493-2ABB-B6CB-57FBF46B9660}"/>
              </a:ext>
            </a:extLst>
          </p:cNvPr>
          <p:cNvSpPr txBox="1"/>
          <p:nvPr/>
        </p:nvSpPr>
        <p:spPr>
          <a:xfrm>
            <a:off x="5187402" y="1475499"/>
            <a:ext cx="5012912" cy="646331"/>
          </a:xfrm>
          <a:prstGeom prst="rect">
            <a:avLst/>
          </a:prstGeom>
          <a:noFill/>
        </p:spPr>
        <p:txBody>
          <a:bodyPr wrap="none" rtlCol="0">
            <a:spAutoFit/>
          </a:bodyPr>
          <a:lstStyle/>
          <a:p>
            <a:pPr algn="ctr"/>
            <a:r>
              <a:rPr lang="en-US" sz="1600" dirty="0"/>
              <a:t>Example:</a:t>
            </a:r>
          </a:p>
          <a:p>
            <a:pPr algn="ctr"/>
            <a:r>
              <a:rPr lang="en-US" sz="2000" b="1" dirty="0"/>
              <a:t>Building Height is less than 30’ (27’).</a:t>
            </a:r>
          </a:p>
        </p:txBody>
      </p:sp>
      <p:sp>
        <p:nvSpPr>
          <p:cNvPr id="31" name="Arrow: Down 30">
            <a:extLst>
              <a:ext uri="{FF2B5EF4-FFF2-40B4-BE49-F238E27FC236}">
                <a16:creationId xmlns:a16="http://schemas.microsoft.com/office/drawing/2014/main" id="{8909F8B2-A8C8-76A1-AFD6-E8843511AC54}"/>
              </a:ext>
            </a:extLst>
          </p:cNvPr>
          <p:cNvSpPr/>
          <p:nvPr/>
        </p:nvSpPr>
        <p:spPr>
          <a:xfrm rot="12631255">
            <a:off x="5090488" y="6095988"/>
            <a:ext cx="372525" cy="597642"/>
          </a:xfrm>
          <a:prstGeom prst="downArrow">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503B94-DA99-0825-7636-07BB2DA995D2}"/>
              </a:ext>
            </a:extLst>
          </p:cNvPr>
          <p:cNvSpPr txBox="1"/>
          <p:nvPr/>
        </p:nvSpPr>
        <p:spPr>
          <a:xfrm>
            <a:off x="4990402" y="3639487"/>
            <a:ext cx="330540" cy="307777"/>
          </a:xfrm>
          <a:prstGeom prst="rect">
            <a:avLst/>
          </a:prstGeom>
          <a:noFill/>
        </p:spPr>
        <p:txBody>
          <a:bodyPr wrap="none" rtlCol="0">
            <a:spAutoFit/>
          </a:bodyPr>
          <a:lstStyle/>
          <a:p>
            <a:r>
              <a:rPr lang="en-US" sz="1400" b="1" dirty="0">
                <a:solidFill>
                  <a:srgbClr val="FF0000"/>
                </a:solidFill>
              </a:rPr>
              <a:t>7’</a:t>
            </a:r>
          </a:p>
        </p:txBody>
      </p:sp>
      <p:sp>
        <p:nvSpPr>
          <p:cNvPr id="6" name="TextBox 5">
            <a:extLst>
              <a:ext uri="{FF2B5EF4-FFF2-40B4-BE49-F238E27FC236}">
                <a16:creationId xmlns:a16="http://schemas.microsoft.com/office/drawing/2014/main" id="{BFA20D37-5EAA-C350-11C6-51CE9E53689E}"/>
              </a:ext>
            </a:extLst>
          </p:cNvPr>
          <p:cNvSpPr txBox="1"/>
          <p:nvPr/>
        </p:nvSpPr>
        <p:spPr>
          <a:xfrm>
            <a:off x="4990402" y="2981511"/>
            <a:ext cx="330540" cy="307777"/>
          </a:xfrm>
          <a:prstGeom prst="rect">
            <a:avLst/>
          </a:prstGeom>
          <a:noFill/>
        </p:spPr>
        <p:txBody>
          <a:bodyPr wrap="none" rtlCol="0">
            <a:spAutoFit/>
          </a:bodyPr>
          <a:lstStyle/>
          <a:p>
            <a:r>
              <a:rPr lang="en-US" sz="1400" b="1" dirty="0">
                <a:solidFill>
                  <a:srgbClr val="FF0000"/>
                </a:solidFill>
              </a:rPr>
              <a:t>7’</a:t>
            </a:r>
          </a:p>
        </p:txBody>
      </p:sp>
      <p:sp>
        <p:nvSpPr>
          <p:cNvPr id="10" name="Slide Number Placeholder 9">
            <a:extLst>
              <a:ext uri="{FF2B5EF4-FFF2-40B4-BE49-F238E27FC236}">
                <a16:creationId xmlns:a16="http://schemas.microsoft.com/office/drawing/2014/main" id="{FC8BDB45-8C08-8990-D876-228E129A4387}"/>
              </a:ext>
            </a:extLst>
          </p:cNvPr>
          <p:cNvSpPr>
            <a:spLocks noGrp="1"/>
          </p:cNvSpPr>
          <p:nvPr>
            <p:ph type="sldNum" sz="quarter" idx="12"/>
          </p:nvPr>
        </p:nvSpPr>
        <p:spPr/>
        <p:txBody>
          <a:bodyPr>
            <a:normAutofit lnSpcReduction="10000"/>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26544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58" name="TextBox 57">
            <a:extLst>
              <a:ext uri="{FF2B5EF4-FFF2-40B4-BE49-F238E27FC236}">
                <a16:creationId xmlns:a16="http://schemas.microsoft.com/office/drawing/2014/main" id="{EB27394C-6F51-24C3-1FEA-B863B46D38F2}"/>
              </a:ext>
            </a:extLst>
          </p:cNvPr>
          <p:cNvSpPr txBox="1"/>
          <p:nvPr/>
        </p:nvSpPr>
        <p:spPr>
          <a:xfrm>
            <a:off x="396489" y="1397970"/>
            <a:ext cx="3303989" cy="5109091"/>
          </a:xfrm>
          <a:prstGeom prst="rect">
            <a:avLst/>
          </a:prstGeom>
          <a:noFill/>
          <a:ln w="25400">
            <a:solidFill>
              <a:schemeClr val="tx1"/>
            </a:solidFill>
          </a:ln>
        </p:spPr>
        <p:txBody>
          <a:bodyPr wrap="square">
            <a:spAutoFit/>
          </a:bodyPr>
          <a:lstStyle/>
          <a:p>
            <a:r>
              <a:rPr lang="en-US" sz="2000" b="0" i="1" dirty="0">
                <a:solidFill>
                  <a:srgbClr val="313335"/>
                </a:solidFill>
                <a:effectLst/>
              </a:rPr>
              <a:t>Grade</a:t>
            </a:r>
            <a:r>
              <a:rPr lang="en-US" b="0" i="0" dirty="0">
                <a:solidFill>
                  <a:srgbClr val="313335"/>
                </a:solidFill>
                <a:effectLst/>
              </a:rPr>
              <a:t> shall mean a ground elevation established for the purpose of </a:t>
            </a:r>
            <a:r>
              <a:rPr lang="en-US" b="1" i="0" dirty="0">
                <a:solidFill>
                  <a:srgbClr val="FF0000"/>
                </a:solidFill>
                <a:effectLst/>
              </a:rPr>
              <a:t>regulating the </a:t>
            </a:r>
            <a:r>
              <a:rPr lang="en-US" b="0" i="0" dirty="0">
                <a:solidFill>
                  <a:srgbClr val="313335"/>
                </a:solidFill>
                <a:effectLst/>
              </a:rPr>
              <a:t>number of stories and the </a:t>
            </a:r>
            <a:r>
              <a:rPr lang="en-US" b="1" i="0" dirty="0">
                <a:solidFill>
                  <a:srgbClr val="FF0000"/>
                </a:solidFill>
                <a:effectLst/>
              </a:rPr>
              <a:t>height of buildings</a:t>
            </a:r>
            <a:r>
              <a:rPr lang="en-US" b="0" i="0" dirty="0">
                <a:solidFill>
                  <a:srgbClr val="313335"/>
                </a:solidFill>
                <a:effectLst/>
              </a:rPr>
              <a:t>.</a:t>
            </a:r>
          </a:p>
          <a:p>
            <a:endParaRPr lang="en-US" dirty="0">
              <a:solidFill>
                <a:srgbClr val="313335"/>
              </a:solidFill>
            </a:endParaRPr>
          </a:p>
          <a:p>
            <a:r>
              <a:rPr lang="en-US" b="0" i="0" dirty="0">
                <a:solidFill>
                  <a:srgbClr val="313335"/>
                </a:solidFill>
                <a:effectLst/>
              </a:rPr>
              <a:t>The building grade shall be the level of the ground adjacent to the walls of the building if the finished grade is level.</a:t>
            </a:r>
          </a:p>
          <a:p>
            <a:endParaRPr lang="en-US" dirty="0">
              <a:solidFill>
                <a:srgbClr val="313335"/>
              </a:solidFill>
            </a:endParaRPr>
          </a:p>
          <a:p>
            <a:r>
              <a:rPr lang="en-US" b="1" i="0" dirty="0">
                <a:solidFill>
                  <a:srgbClr val="FF00FF"/>
                </a:solidFill>
                <a:effectLst/>
              </a:rPr>
              <a:t>If the ground is not entirely level</a:t>
            </a:r>
            <a:r>
              <a:rPr lang="en-US" b="0" i="0" dirty="0">
                <a:solidFill>
                  <a:srgbClr val="313335"/>
                </a:solidFill>
                <a:effectLst/>
              </a:rPr>
              <a:t>, the grade shall be determined by </a:t>
            </a:r>
            <a:r>
              <a:rPr lang="en-US" b="0" i="0" u="sng" dirty="0">
                <a:solidFill>
                  <a:srgbClr val="313335"/>
                </a:solidFill>
                <a:effectLst/>
              </a:rPr>
              <a:t>computing the average elevation</a:t>
            </a:r>
            <a:r>
              <a:rPr lang="en-US" b="0" i="0" dirty="0">
                <a:solidFill>
                  <a:srgbClr val="313335"/>
                </a:solidFill>
                <a:effectLst/>
              </a:rPr>
              <a:t> of the ground at the perimeter of the building.</a:t>
            </a:r>
            <a:endParaRPr lang="en-US" dirty="0"/>
          </a:p>
        </p:txBody>
      </p:sp>
      <p:sp>
        <p:nvSpPr>
          <p:cNvPr id="29" name="TextBox 28">
            <a:extLst>
              <a:ext uri="{FF2B5EF4-FFF2-40B4-BE49-F238E27FC236}">
                <a16:creationId xmlns:a16="http://schemas.microsoft.com/office/drawing/2014/main" id="{5389B941-3493-2ABB-B6CB-57FBF46B9660}"/>
              </a:ext>
            </a:extLst>
          </p:cNvPr>
          <p:cNvSpPr txBox="1"/>
          <p:nvPr/>
        </p:nvSpPr>
        <p:spPr>
          <a:xfrm>
            <a:off x="4660668" y="1484042"/>
            <a:ext cx="5503430" cy="646331"/>
          </a:xfrm>
          <a:prstGeom prst="rect">
            <a:avLst/>
          </a:prstGeom>
          <a:noFill/>
        </p:spPr>
        <p:txBody>
          <a:bodyPr wrap="none" rtlCol="0">
            <a:spAutoFit/>
          </a:bodyPr>
          <a:lstStyle/>
          <a:p>
            <a:pPr algn="ctr"/>
            <a:r>
              <a:rPr lang="en-US" sz="1600" dirty="0"/>
              <a:t>Example:</a:t>
            </a:r>
          </a:p>
          <a:p>
            <a:pPr algn="ctr"/>
            <a:r>
              <a:rPr lang="en-US" sz="2000" b="1" dirty="0"/>
              <a:t>Building Height is greater than 30’ (31’).</a:t>
            </a:r>
          </a:p>
        </p:txBody>
      </p:sp>
      <p:grpSp>
        <p:nvGrpSpPr>
          <p:cNvPr id="7" name="Group 6">
            <a:extLst>
              <a:ext uri="{FF2B5EF4-FFF2-40B4-BE49-F238E27FC236}">
                <a16:creationId xmlns:a16="http://schemas.microsoft.com/office/drawing/2014/main" id="{3C096F64-3B6B-E211-AAE9-9FE22089B2A0}"/>
              </a:ext>
            </a:extLst>
          </p:cNvPr>
          <p:cNvGrpSpPr/>
          <p:nvPr/>
        </p:nvGrpSpPr>
        <p:grpSpPr>
          <a:xfrm>
            <a:off x="3801466" y="2274109"/>
            <a:ext cx="7370247" cy="4234551"/>
            <a:chOff x="3558870" y="2404738"/>
            <a:chExt cx="7370247" cy="4234551"/>
          </a:xfrm>
        </p:grpSpPr>
        <p:sp>
          <p:nvSpPr>
            <p:cNvPr id="35" name="TextBox 34">
              <a:extLst>
                <a:ext uri="{FF2B5EF4-FFF2-40B4-BE49-F238E27FC236}">
                  <a16:creationId xmlns:a16="http://schemas.microsoft.com/office/drawing/2014/main" id="{FBB4B37B-3EEB-E6C5-FEDB-31CEC5C0F121}"/>
                </a:ext>
              </a:extLst>
            </p:cNvPr>
            <p:cNvSpPr txBox="1"/>
            <p:nvPr/>
          </p:nvSpPr>
          <p:spPr>
            <a:xfrm>
              <a:off x="3558870" y="5812310"/>
              <a:ext cx="1351940"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Average Grade</a:t>
              </a:r>
            </a:p>
          </p:txBody>
        </p:sp>
        <p:grpSp>
          <p:nvGrpSpPr>
            <p:cNvPr id="3" name="Group 2">
              <a:extLst>
                <a:ext uri="{FF2B5EF4-FFF2-40B4-BE49-F238E27FC236}">
                  <a16:creationId xmlns:a16="http://schemas.microsoft.com/office/drawing/2014/main" id="{DFDA26E5-5BDF-2ACE-01F6-63863B223EB5}"/>
                </a:ext>
              </a:extLst>
            </p:cNvPr>
            <p:cNvGrpSpPr/>
            <p:nvPr/>
          </p:nvGrpSpPr>
          <p:grpSpPr>
            <a:xfrm>
              <a:off x="3636122" y="2404738"/>
              <a:ext cx="7292995" cy="4234551"/>
              <a:chOff x="3636122" y="2404738"/>
              <a:chExt cx="7292995" cy="4234551"/>
            </a:xfrm>
          </p:grpSpPr>
          <p:pic>
            <p:nvPicPr>
              <p:cNvPr id="5" name="Picture 4">
                <a:extLst>
                  <a:ext uri="{FF2B5EF4-FFF2-40B4-BE49-F238E27FC236}">
                    <a16:creationId xmlns:a16="http://schemas.microsoft.com/office/drawing/2014/main" id="{C144F804-1EF8-0386-85C8-CA1C928F66B9}"/>
                  </a:ext>
                </a:extLst>
              </p:cNvPr>
              <p:cNvPicPr>
                <a:picLocks noChangeAspect="1"/>
              </p:cNvPicPr>
              <p:nvPr/>
            </p:nvPicPr>
            <p:blipFill>
              <a:blip r:embed="rId3"/>
              <a:stretch>
                <a:fillRect/>
              </a:stretch>
            </p:blipFill>
            <p:spPr>
              <a:xfrm>
                <a:off x="3636122" y="2719921"/>
                <a:ext cx="5959468" cy="2951600"/>
              </a:xfrm>
              <a:prstGeom prst="rect">
                <a:avLst/>
              </a:prstGeom>
            </p:spPr>
          </p:pic>
          <p:sp>
            <p:nvSpPr>
              <p:cNvPr id="14" name="TextBox 13">
                <a:extLst>
                  <a:ext uri="{FF2B5EF4-FFF2-40B4-BE49-F238E27FC236}">
                    <a16:creationId xmlns:a16="http://schemas.microsoft.com/office/drawing/2014/main" id="{70635943-0F05-392D-FB10-731AA0A95609}"/>
                  </a:ext>
                </a:extLst>
              </p:cNvPr>
              <p:cNvSpPr txBox="1"/>
              <p:nvPr/>
            </p:nvSpPr>
            <p:spPr>
              <a:xfrm rot="20771743">
                <a:off x="6590284" y="6024856"/>
                <a:ext cx="2728632" cy="369332"/>
              </a:xfrm>
              <a:prstGeom prst="rect">
                <a:avLst/>
              </a:prstGeom>
              <a:noFill/>
            </p:spPr>
            <p:txBody>
              <a:bodyPr wrap="none" rtlCol="0">
                <a:spAutoFit/>
              </a:bodyPr>
              <a:lstStyle/>
              <a:p>
                <a:r>
                  <a:rPr lang="en-US" dirty="0"/>
                  <a:t>S L O P E D  G R A D E</a:t>
                </a:r>
              </a:p>
            </p:txBody>
          </p:sp>
          <p:sp>
            <p:nvSpPr>
              <p:cNvPr id="22" name="Oval 21">
                <a:extLst>
                  <a:ext uri="{FF2B5EF4-FFF2-40B4-BE49-F238E27FC236}">
                    <a16:creationId xmlns:a16="http://schemas.microsoft.com/office/drawing/2014/main" id="{9C8383BF-A5C3-73AC-CA5E-F444774BE73B}"/>
                  </a:ext>
                </a:extLst>
              </p:cNvPr>
              <p:cNvSpPr/>
              <p:nvPr/>
            </p:nvSpPr>
            <p:spPr>
              <a:xfrm>
                <a:off x="5682488" y="4826191"/>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604890D-CC2A-0DD1-3290-E9DFC4B8D646}"/>
                  </a:ext>
                </a:extLst>
              </p:cNvPr>
              <p:cNvSpPr/>
              <p:nvPr/>
            </p:nvSpPr>
            <p:spPr>
              <a:xfrm>
                <a:off x="5688203" y="4083145"/>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26CD5D-BF94-FC3F-D930-574B079D0FD6}"/>
                  </a:ext>
                </a:extLst>
              </p:cNvPr>
              <p:cNvSpPr/>
              <p:nvPr/>
            </p:nvSpPr>
            <p:spPr>
              <a:xfrm>
                <a:off x="7217537" y="2708100"/>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7114BAA-6A7C-F02C-6353-63EBBC241018}"/>
                  </a:ext>
                </a:extLst>
              </p:cNvPr>
              <p:cNvSpPr/>
              <p:nvPr/>
            </p:nvSpPr>
            <p:spPr>
              <a:xfrm>
                <a:off x="6460109" y="3395527"/>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23D68CD-99A4-5331-E36D-2A7CF26E6DBB}"/>
                  </a:ext>
                </a:extLst>
              </p:cNvPr>
              <p:cNvSpPr/>
              <p:nvPr/>
            </p:nvSpPr>
            <p:spPr>
              <a:xfrm>
                <a:off x="5671058" y="5576761"/>
                <a:ext cx="92202" cy="975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8909F8B2-A8C8-76A1-AFD6-E8843511AC54}"/>
                  </a:ext>
                </a:extLst>
              </p:cNvPr>
              <p:cNvSpPr/>
              <p:nvPr/>
            </p:nvSpPr>
            <p:spPr>
              <a:xfrm rot="7506609">
                <a:off x="8685469" y="6154206"/>
                <a:ext cx="372525" cy="597642"/>
              </a:xfrm>
              <a:prstGeom prst="downArrow">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D28AD66-C3C2-50F8-E40D-1746D7E32D29}"/>
                  </a:ext>
                </a:extLst>
              </p:cNvPr>
              <p:cNvSpPr/>
              <p:nvPr/>
            </p:nvSpPr>
            <p:spPr>
              <a:xfrm>
                <a:off x="5958840" y="4899660"/>
                <a:ext cx="3749040" cy="1271710"/>
              </a:xfrm>
              <a:custGeom>
                <a:avLst/>
                <a:gdLst>
                  <a:gd name="connsiteX0" fmla="*/ 4137660 w 4137660"/>
                  <a:gd name="connsiteY0" fmla="*/ 0 h 1485900"/>
                  <a:gd name="connsiteX1" fmla="*/ 3870960 w 4137660"/>
                  <a:gd name="connsiteY1" fmla="*/ 30480 h 1485900"/>
                  <a:gd name="connsiteX2" fmla="*/ 3680460 w 4137660"/>
                  <a:gd name="connsiteY2" fmla="*/ 160020 h 1485900"/>
                  <a:gd name="connsiteX3" fmla="*/ 3444240 w 4137660"/>
                  <a:gd name="connsiteY3" fmla="*/ 304800 h 1485900"/>
                  <a:gd name="connsiteX4" fmla="*/ 3352800 w 4137660"/>
                  <a:gd name="connsiteY4" fmla="*/ 518160 h 1485900"/>
                  <a:gd name="connsiteX5" fmla="*/ 3238500 w 4137660"/>
                  <a:gd name="connsiteY5" fmla="*/ 708660 h 1485900"/>
                  <a:gd name="connsiteX6" fmla="*/ 2941320 w 4137660"/>
                  <a:gd name="connsiteY6" fmla="*/ 830580 h 1485900"/>
                  <a:gd name="connsiteX7" fmla="*/ 2545080 w 4137660"/>
                  <a:gd name="connsiteY7" fmla="*/ 998220 h 1485900"/>
                  <a:gd name="connsiteX8" fmla="*/ 2263140 w 4137660"/>
                  <a:gd name="connsiteY8" fmla="*/ 1181100 h 1485900"/>
                  <a:gd name="connsiteX9" fmla="*/ 1958340 w 4137660"/>
                  <a:gd name="connsiteY9" fmla="*/ 1272540 h 1485900"/>
                  <a:gd name="connsiteX10" fmla="*/ 1638300 w 4137660"/>
                  <a:gd name="connsiteY10" fmla="*/ 1356360 h 1485900"/>
                  <a:gd name="connsiteX11" fmla="*/ 1188720 w 4137660"/>
                  <a:gd name="connsiteY11" fmla="*/ 1356360 h 1485900"/>
                  <a:gd name="connsiteX12" fmla="*/ 777240 w 4137660"/>
                  <a:gd name="connsiteY12" fmla="*/ 1386840 h 1485900"/>
                  <a:gd name="connsiteX13" fmla="*/ 0 w 4137660"/>
                  <a:gd name="connsiteY13" fmla="*/ 14859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7660" h="1485900">
                    <a:moveTo>
                      <a:pt x="4137660" y="0"/>
                    </a:moveTo>
                    <a:lnTo>
                      <a:pt x="3870960" y="30480"/>
                    </a:lnTo>
                    <a:lnTo>
                      <a:pt x="3680460" y="160020"/>
                    </a:lnTo>
                    <a:lnTo>
                      <a:pt x="3444240" y="304800"/>
                    </a:lnTo>
                    <a:lnTo>
                      <a:pt x="3352800" y="518160"/>
                    </a:lnTo>
                    <a:lnTo>
                      <a:pt x="3238500" y="708660"/>
                    </a:lnTo>
                    <a:lnTo>
                      <a:pt x="2941320" y="830580"/>
                    </a:lnTo>
                    <a:lnTo>
                      <a:pt x="2545080" y="998220"/>
                    </a:lnTo>
                    <a:lnTo>
                      <a:pt x="2263140" y="1181100"/>
                    </a:lnTo>
                    <a:lnTo>
                      <a:pt x="1958340" y="1272540"/>
                    </a:lnTo>
                    <a:lnTo>
                      <a:pt x="1638300" y="1356360"/>
                    </a:lnTo>
                    <a:lnTo>
                      <a:pt x="1188720" y="1356360"/>
                    </a:lnTo>
                    <a:lnTo>
                      <a:pt x="777240" y="1386840"/>
                    </a:lnTo>
                    <a:lnTo>
                      <a:pt x="0" y="1485900"/>
                    </a:lnTo>
                  </a:path>
                </a:pathLst>
              </a:cu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2807E8-86CA-53B0-A978-419486CE0AC0}"/>
                  </a:ext>
                </a:extLst>
              </p:cNvPr>
              <p:cNvCxnSpPr>
                <a:cxnSpLocks/>
              </p:cNvCxnSpPr>
              <p:nvPr/>
            </p:nvCxnSpPr>
            <p:spPr>
              <a:xfrm>
                <a:off x="3810000" y="5856186"/>
                <a:ext cx="4329689" cy="0"/>
              </a:xfrm>
              <a:prstGeom prst="line">
                <a:avLst/>
              </a:prstGeom>
              <a:ln w="38100">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8C9CBD-F266-B377-E11E-F4C92DAE5EDE}"/>
                  </a:ext>
                </a:extLst>
              </p:cNvPr>
              <p:cNvCxnSpPr>
                <a:cxnSpLocks/>
              </p:cNvCxnSpPr>
              <p:nvPr/>
            </p:nvCxnSpPr>
            <p:spPr>
              <a:xfrm flipV="1">
                <a:off x="8085978" y="5425142"/>
                <a:ext cx="1571509" cy="431044"/>
              </a:xfrm>
              <a:prstGeom prst="line">
                <a:avLst/>
              </a:prstGeom>
              <a:ln w="38100">
                <a:solidFill>
                  <a:srgbClr val="FF00FF"/>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C20645-D147-A172-82D3-9155D90CF947}"/>
                  </a:ext>
                </a:extLst>
              </p:cNvPr>
              <p:cNvSpPr txBox="1"/>
              <p:nvPr/>
            </p:nvSpPr>
            <p:spPr>
              <a:xfrm>
                <a:off x="9657487" y="4736490"/>
                <a:ext cx="1246303"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Existing Grade</a:t>
                </a:r>
              </a:p>
            </p:txBody>
          </p:sp>
          <p:sp>
            <p:nvSpPr>
              <p:cNvPr id="36" name="TextBox 35">
                <a:extLst>
                  <a:ext uri="{FF2B5EF4-FFF2-40B4-BE49-F238E27FC236}">
                    <a16:creationId xmlns:a16="http://schemas.microsoft.com/office/drawing/2014/main" id="{D27460C9-4BEA-7228-7198-EDFD36838117}"/>
                  </a:ext>
                </a:extLst>
              </p:cNvPr>
              <p:cNvSpPr txBox="1"/>
              <p:nvPr/>
            </p:nvSpPr>
            <p:spPr>
              <a:xfrm>
                <a:off x="9657487" y="5227738"/>
                <a:ext cx="1271630"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Average Grade</a:t>
                </a:r>
              </a:p>
            </p:txBody>
          </p:sp>
          <p:sp>
            <p:nvSpPr>
              <p:cNvPr id="37" name="TextBox 36">
                <a:extLst>
                  <a:ext uri="{FF2B5EF4-FFF2-40B4-BE49-F238E27FC236}">
                    <a16:creationId xmlns:a16="http://schemas.microsoft.com/office/drawing/2014/main" id="{BA8D7508-2B67-0837-88BA-AFFEF2DF817B}"/>
                  </a:ext>
                </a:extLst>
              </p:cNvPr>
              <p:cNvSpPr txBox="1"/>
              <p:nvPr/>
            </p:nvSpPr>
            <p:spPr>
              <a:xfrm>
                <a:off x="4711619" y="6026168"/>
                <a:ext cx="1246303"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Existing Grade</a:t>
                </a:r>
              </a:p>
            </p:txBody>
          </p:sp>
          <p:cxnSp>
            <p:nvCxnSpPr>
              <p:cNvPr id="40" name="Straight Arrow Connector 39">
                <a:extLst>
                  <a:ext uri="{FF2B5EF4-FFF2-40B4-BE49-F238E27FC236}">
                    <a16:creationId xmlns:a16="http://schemas.microsoft.com/office/drawing/2014/main" id="{44B3553A-FAB3-512D-2B10-08E6D775F531}"/>
                  </a:ext>
                </a:extLst>
              </p:cNvPr>
              <p:cNvCxnSpPr>
                <a:cxnSpLocks/>
              </p:cNvCxnSpPr>
              <p:nvPr/>
            </p:nvCxnSpPr>
            <p:spPr>
              <a:xfrm>
                <a:off x="4363732" y="3444326"/>
                <a:ext cx="0" cy="2409021"/>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FE86C10-5F9E-1F36-006C-D70C66BB693D}"/>
                  </a:ext>
                </a:extLst>
              </p:cNvPr>
              <p:cNvSpPr txBox="1"/>
              <p:nvPr/>
            </p:nvSpPr>
            <p:spPr>
              <a:xfrm>
                <a:off x="5763260" y="4690324"/>
                <a:ext cx="506870" cy="369332"/>
              </a:xfrm>
              <a:prstGeom prst="rect">
                <a:avLst/>
              </a:prstGeom>
              <a:noFill/>
            </p:spPr>
            <p:txBody>
              <a:bodyPr wrap="none" rtlCol="0">
                <a:spAutoFit/>
              </a:bodyPr>
              <a:lstStyle/>
              <a:p>
                <a:r>
                  <a:rPr lang="en-US" b="1" dirty="0">
                    <a:solidFill>
                      <a:srgbClr val="FF0000"/>
                    </a:solidFill>
                  </a:rPr>
                  <a:t>14’</a:t>
                </a:r>
              </a:p>
            </p:txBody>
          </p:sp>
          <p:sp>
            <p:nvSpPr>
              <p:cNvPr id="47" name="TextBox 46">
                <a:extLst>
                  <a:ext uri="{FF2B5EF4-FFF2-40B4-BE49-F238E27FC236}">
                    <a16:creationId xmlns:a16="http://schemas.microsoft.com/office/drawing/2014/main" id="{3D65836A-9B40-BEC4-3E48-A91A42211D51}"/>
                  </a:ext>
                </a:extLst>
              </p:cNvPr>
              <p:cNvSpPr txBox="1"/>
              <p:nvPr/>
            </p:nvSpPr>
            <p:spPr>
              <a:xfrm>
                <a:off x="5771471" y="5258206"/>
                <a:ext cx="373820" cy="369332"/>
              </a:xfrm>
              <a:prstGeom prst="rect">
                <a:avLst/>
              </a:prstGeom>
              <a:noFill/>
            </p:spPr>
            <p:txBody>
              <a:bodyPr wrap="none" rtlCol="0">
                <a:spAutoFit/>
              </a:bodyPr>
              <a:lstStyle/>
              <a:p>
                <a:r>
                  <a:rPr lang="en-US" b="1" dirty="0">
                    <a:solidFill>
                      <a:srgbClr val="FF0000"/>
                    </a:solidFill>
                  </a:rPr>
                  <a:t>4’</a:t>
                </a:r>
              </a:p>
            </p:txBody>
          </p:sp>
          <p:sp>
            <p:nvSpPr>
              <p:cNvPr id="48" name="TextBox 47">
                <a:extLst>
                  <a:ext uri="{FF2B5EF4-FFF2-40B4-BE49-F238E27FC236}">
                    <a16:creationId xmlns:a16="http://schemas.microsoft.com/office/drawing/2014/main" id="{4522104B-FD06-CEF5-BFC0-5B63540D5B1D}"/>
                  </a:ext>
                </a:extLst>
              </p:cNvPr>
              <p:cNvSpPr txBox="1"/>
              <p:nvPr/>
            </p:nvSpPr>
            <p:spPr>
              <a:xfrm>
                <a:off x="6085332" y="3106193"/>
                <a:ext cx="506870" cy="369332"/>
              </a:xfrm>
              <a:prstGeom prst="rect">
                <a:avLst/>
              </a:prstGeom>
              <a:noFill/>
            </p:spPr>
            <p:txBody>
              <a:bodyPr wrap="none" rtlCol="0">
                <a:spAutoFit/>
              </a:bodyPr>
              <a:lstStyle/>
              <a:p>
                <a:r>
                  <a:rPr lang="en-US" b="1" dirty="0">
                    <a:solidFill>
                      <a:srgbClr val="FF0000"/>
                    </a:solidFill>
                  </a:rPr>
                  <a:t>31’</a:t>
                </a:r>
              </a:p>
            </p:txBody>
          </p:sp>
          <p:sp>
            <p:nvSpPr>
              <p:cNvPr id="49" name="TextBox 48">
                <a:extLst>
                  <a:ext uri="{FF2B5EF4-FFF2-40B4-BE49-F238E27FC236}">
                    <a16:creationId xmlns:a16="http://schemas.microsoft.com/office/drawing/2014/main" id="{6E721CF0-0658-ED66-7157-2CA6BE845A33}"/>
                  </a:ext>
                </a:extLst>
              </p:cNvPr>
              <p:cNvSpPr txBox="1"/>
              <p:nvPr/>
            </p:nvSpPr>
            <p:spPr>
              <a:xfrm>
                <a:off x="5763260" y="4125446"/>
                <a:ext cx="506870" cy="369332"/>
              </a:xfrm>
              <a:prstGeom prst="rect">
                <a:avLst/>
              </a:prstGeom>
              <a:noFill/>
            </p:spPr>
            <p:txBody>
              <a:bodyPr wrap="none" rtlCol="0">
                <a:spAutoFit/>
              </a:bodyPr>
              <a:lstStyle/>
              <a:p>
                <a:r>
                  <a:rPr lang="en-US" b="1" dirty="0">
                    <a:solidFill>
                      <a:srgbClr val="FF0000"/>
                    </a:solidFill>
                  </a:rPr>
                  <a:t>24’</a:t>
                </a:r>
              </a:p>
            </p:txBody>
          </p:sp>
          <p:cxnSp>
            <p:nvCxnSpPr>
              <p:cNvPr id="50" name="Straight Connector 49">
                <a:extLst>
                  <a:ext uri="{FF2B5EF4-FFF2-40B4-BE49-F238E27FC236}">
                    <a16:creationId xmlns:a16="http://schemas.microsoft.com/office/drawing/2014/main" id="{6809B2BC-B5B0-E28A-120C-6864088465F7}"/>
                  </a:ext>
                </a:extLst>
              </p:cNvPr>
              <p:cNvCxnSpPr>
                <a:cxnSpLocks/>
              </p:cNvCxnSpPr>
              <p:nvPr/>
            </p:nvCxnSpPr>
            <p:spPr>
              <a:xfrm>
                <a:off x="4937760" y="4878186"/>
                <a:ext cx="87782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0CFECA-26F4-CE33-51E0-EDF864C179A6}"/>
                  </a:ext>
                </a:extLst>
              </p:cNvPr>
              <p:cNvCxnSpPr>
                <a:cxnSpLocks/>
              </p:cNvCxnSpPr>
              <p:nvPr/>
            </p:nvCxnSpPr>
            <p:spPr>
              <a:xfrm>
                <a:off x="4876800" y="4122282"/>
                <a:ext cx="87782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EF4D3CA-9B8E-AA02-35AE-B1F397774F9B}"/>
                  </a:ext>
                </a:extLst>
              </p:cNvPr>
              <p:cNvCxnSpPr>
                <a:cxnSpLocks/>
              </p:cNvCxnSpPr>
              <p:nvPr/>
            </p:nvCxnSpPr>
            <p:spPr>
              <a:xfrm flipV="1">
                <a:off x="4840224" y="3451808"/>
                <a:ext cx="1659636" cy="1072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8F60EFE-E436-E047-F823-68B6F88E063D}"/>
                  </a:ext>
                </a:extLst>
              </p:cNvPr>
              <p:cNvCxnSpPr>
                <a:cxnSpLocks/>
              </p:cNvCxnSpPr>
              <p:nvPr/>
            </p:nvCxnSpPr>
            <p:spPr>
              <a:xfrm>
                <a:off x="6339840" y="2752206"/>
                <a:ext cx="877824"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CA24AE6-4762-AF4A-1269-2AB464912C7D}"/>
                  </a:ext>
                </a:extLst>
              </p:cNvPr>
              <p:cNvSpPr txBox="1"/>
              <p:nvPr/>
            </p:nvSpPr>
            <p:spPr>
              <a:xfrm>
                <a:off x="6802869" y="2404738"/>
                <a:ext cx="506870" cy="369332"/>
              </a:xfrm>
              <a:prstGeom prst="rect">
                <a:avLst/>
              </a:prstGeom>
              <a:noFill/>
            </p:spPr>
            <p:txBody>
              <a:bodyPr wrap="none" rtlCol="0">
                <a:spAutoFit/>
              </a:bodyPr>
              <a:lstStyle/>
              <a:p>
                <a:r>
                  <a:rPr lang="en-US" b="1" dirty="0">
                    <a:solidFill>
                      <a:srgbClr val="FF0000"/>
                    </a:solidFill>
                  </a:rPr>
                  <a:t>38’</a:t>
                </a:r>
              </a:p>
            </p:txBody>
          </p:sp>
          <p:sp>
            <p:nvSpPr>
              <p:cNvPr id="62" name="TextBox 61">
                <a:extLst>
                  <a:ext uri="{FF2B5EF4-FFF2-40B4-BE49-F238E27FC236}">
                    <a16:creationId xmlns:a16="http://schemas.microsoft.com/office/drawing/2014/main" id="{71EF81C7-F5D6-6C1F-F364-C6F19FA513FD}"/>
                  </a:ext>
                </a:extLst>
              </p:cNvPr>
              <p:cNvSpPr txBox="1"/>
              <p:nvPr/>
            </p:nvSpPr>
            <p:spPr>
              <a:xfrm>
                <a:off x="4521451" y="5567112"/>
                <a:ext cx="373820" cy="369332"/>
              </a:xfrm>
              <a:prstGeom prst="rect">
                <a:avLst/>
              </a:prstGeom>
              <a:noFill/>
            </p:spPr>
            <p:txBody>
              <a:bodyPr wrap="none" rtlCol="0">
                <a:spAutoFit/>
              </a:bodyPr>
              <a:lstStyle/>
              <a:p>
                <a:r>
                  <a:rPr lang="en-US" b="1" dirty="0">
                    <a:solidFill>
                      <a:srgbClr val="FF00FF"/>
                    </a:solidFill>
                  </a:rPr>
                  <a:t>4’</a:t>
                </a:r>
              </a:p>
            </p:txBody>
          </p:sp>
        </p:grpSp>
      </p:grpSp>
      <p:sp>
        <p:nvSpPr>
          <p:cNvPr id="8" name="Slide Number Placeholder 7">
            <a:extLst>
              <a:ext uri="{FF2B5EF4-FFF2-40B4-BE49-F238E27FC236}">
                <a16:creationId xmlns:a16="http://schemas.microsoft.com/office/drawing/2014/main" id="{B27634B9-0473-1171-49ED-42AD83F95AB3}"/>
              </a:ext>
            </a:extLst>
          </p:cNvPr>
          <p:cNvSpPr>
            <a:spLocks noGrp="1"/>
          </p:cNvSpPr>
          <p:nvPr>
            <p:ph type="sldNum" sz="quarter" idx="12"/>
          </p:nvPr>
        </p:nvSpPr>
        <p:spPr/>
        <p:txBody>
          <a:bodyPr>
            <a:normAutofit lnSpcReduction="10000"/>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128775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96" name="TextBox 95">
            <a:extLst>
              <a:ext uri="{FF2B5EF4-FFF2-40B4-BE49-F238E27FC236}">
                <a16:creationId xmlns:a16="http://schemas.microsoft.com/office/drawing/2014/main" id="{238EA14A-FFB9-1B52-260A-66F63E025EFD}"/>
              </a:ext>
            </a:extLst>
          </p:cNvPr>
          <p:cNvSpPr txBox="1"/>
          <p:nvPr/>
        </p:nvSpPr>
        <p:spPr>
          <a:xfrm>
            <a:off x="436879" y="1320360"/>
            <a:ext cx="3526928" cy="369332"/>
          </a:xfrm>
          <a:prstGeom prst="rect">
            <a:avLst/>
          </a:prstGeom>
          <a:noFill/>
        </p:spPr>
        <p:txBody>
          <a:bodyPr wrap="none" rtlCol="0">
            <a:spAutoFit/>
          </a:bodyPr>
          <a:lstStyle/>
          <a:p>
            <a:r>
              <a:rPr lang="en-US" dirty="0"/>
              <a:t>24-196 Schedule of Regulations</a:t>
            </a:r>
          </a:p>
        </p:txBody>
      </p:sp>
      <p:grpSp>
        <p:nvGrpSpPr>
          <p:cNvPr id="3" name="Group 2">
            <a:extLst>
              <a:ext uri="{FF2B5EF4-FFF2-40B4-BE49-F238E27FC236}">
                <a16:creationId xmlns:a16="http://schemas.microsoft.com/office/drawing/2014/main" id="{0842E5F7-A5BA-1309-750A-BEB608F9CFB6}"/>
              </a:ext>
            </a:extLst>
          </p:cNvPr>
          <p:cNvGrpSpPr/>
          <p:nvPr/>
        </p:nvGrpSpPr>
        <p:grpSpPr>
          <a:xfrm>
            <a:off x="436879" y="1689692"/>
            <a:ext cx="5311791" cy="4623123"/>
            <a:chOff x="436879" y="1858955"/>
            <a:chExt cx="5311791" cy="4623123"/>
          </a:xfrm>
        </p:grpSpPr>
        <p:pic>
          <p:nvPicPr>
            <p:cNvPr id="95" name="Picture 94">
              <a:extLst>
                <a:ext uri="{FF2B5EF4-FFF2-40B4-BE49-F238E27FC236}">
                  <a16:creationId xmlns:a16="http://schemas.microsoft.com/office/drawing/2014/main" id="{F055AD94-0DB8-7ACC-00B1-DCE36AFF860D}"/>
                </a:ext>
              </a:extLst>
            </p:cNvPr>
            <p:cNvPicPr>
              <a:picLocks noChangeAspect="1"/>
            </p:cNvPicPr>
            <p:nvPr/>
          </p:nvPicPr>
          <p:blipFill rotWithShape="1">
            <a:blip r:embed="rId4"/>
            <a:srcRect r="42506"/>
            <a:stretch/>
          </p:blipFill>
          <p:spPr>
            <a:xfrm>
              <a:off x="436879" y="1858955"/>
              <a:ext cx="5311791" cy="4623123"/>
            </a:xfrm>
            <a:prstGeom prst="rect">
              <a:avLst/>
            </a:prstGeom>
          </p:spPr>
        </p:pic>
        <p:sp>
          <p:nvSpPr>
            <p:cNvPr id="97" name="Rectangle 96">
              <a:extLst>
                <a:ext uri="{FF2B5EF4-FFF2-40B4-BE49-F238E27FC236}">
                  <a16:creationId xmlns:a16="http://schemas.microsoft.com/office/drawing/2014/main" id="{67CEC549-F120-66E6-C028-A1A673D260EC}"/>
                </a:ext>
              </a:extLst>
            </p:cNvPr>
            <p:cNvSpPr/>
            <p:nvPr/>
          </p:nvSpPr>
          <p:spPr>
            <a:xfrm>
              <a:off x="1889760" y="1889760"/>
              <a:ext cx="920496" cy="4583430"/>
            </a:xfrm>
            <a:prstGeom prst="rect">
              <a:avLst/>
            </a:prstGeom>
            <a:solidFill>
              <a:srgbClr val="9954CC">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a:extLst>
              <a:ext uri="{FF2B5EF4-FFF2-40B4-BE49-F238E27FC236}">
                <a16:creationId xmlns:a16="http://schemas.microsoft.com/office/drawing/2014/main" id="{417FE96A-E7A0-9F4F-EEE0-7DCEB9C8BA5C}"/>
              </a:ext>
            </a:extLst>
          </p:cNvPr>
          <p:cNvSpPr txBox="1"/>
          <p:nvPr/>
        </p:nvSpPr>
        <p:spPr>
          <a:xfrm>
            <a:off x="6096000" y="2049158"/>
            <a:ext cx="4472291" cy="4093428"/>
          </a:xfrm>
          <a:prstGeom prst="rect">
            <a:avLst/>
          </a:prstGeom>
          <a:noFill/>
          <a:ln w="25400">
            <a:solidFill>
              <a:schemeClr val="tx1"/>
            </a:solidFill>
          </a:ln>
        </p:spPr>
        <p:txBody>
          <a:bodyPr wrap="square">
            <a:spAutoFit/>
          </a:bodyPr>
          <a:lstStyle/>
          <a:p>
            <a:r>
              <a:rPr lang="en-US" sz="2000" b="0" i="1" dirty="0">
                <a:solidFill>
                  <a:srgbClr val="313335"/>
                </a:solidFill>
                <a:effectLst/>
              </a:rPr>
              <a:t>(y) </a:t>
            </a:r>
            <a:r>
              <a:rPr lang="en-US" sz="2000" dirty="0">
                <a:solidFill>
                  <a:srgbClr val="313335"/>
                </a:solidFill>
              </a:rPr>
              <a:t>For the purposes of determining building height, when a new established grade is 2 or more ft. higher than the existing natural ground grade, the measurement </a:t>
            </a:r>
            <a:r>
              <a:rPr lang="en-US" sz="2000" b="1" u="sng" dirty="0">
                <a:solidFill>
                  <a:srgbClr val="313335"/>
                </a:solidFill>
              </a:rPr>
              <a:t>shall be taken from the existing natural ground grade</a:t>
            </a:r>
            <a:r>
              <a:rPr lang="en-US" sz="2000" b="1" dirty="0">
                <a:solidFill>
                  <a:srgbClr val="313335"/>
                </a:solidFill>
              </a:rPr>
              <a:t> </a:t>
            </a:r>
            <a:r>
              <a:rPr lang="en-US" sz="2000" i="1" dirty="0">
                <a:solidFill>
                  <a:srgbClr val="313335"/>
                </a:solidFill>
              </a:rPr>
              <a:t>(fills)</a:t>
            </a:r>
            <a:r>
              <a:rPr lang="en-US" sz="2000" dirty="0">
                <a:solidFill>
                  <a:srgbClr val="313335"/>
                </a:solidFill>
              </a:rPr>
              <a:t>.</a:t>
            </a:r>
          </a:p>
          <a:p>
            <a:endParaRPr lang="en-US" sz="2000" dirty="0">
              <a:solidFill>
                <a:srgbClr val="313335"/>
              </a:solidFill>
            </a:endParaRPr>
          </a:p>
          <a:p>
            <a:r>
              <a:rPr lang="en-US" sz="2000" dirty="0">
                <a:solidFill>
                  <a:srgbClr val="313335"/>
                </a:solidFill>
              </a:rPr>
              <a:t>When a new established grade is lower than the existing natural ground grade, the measurement </a:t>
            </a:r>
            <a:r>
              <a:rPr lang="en-US" sz="2000" b="1" u="sng" dirty="0">
                <a:solidFill>
                  <a:srgbClr val="313335"/>
                </a:solidFill>
              </a:rPr>
              <a:t>shall be taken from the new established grade</a:t>
            </a:r>
            <a:r>
              <a:rPr lang="en-US" sz="2000" dirty="0">
                <a:solidFill>
                  <a:srgbClr val="313335"/>
                </a:solidFill>
              </a:rPr>
              <a:t> </a:t>
            </a:r>
            <a:r>
              <a:rPr lang="en-US" sz="2000" i="1" dirty="0">
                <a:solidFill>
                  <a:srgbClr val="313335"/>
                </a:solidFill>
              </a:rPr>
              <a:t>(cuts)</a:t>
            </a:r>
            <a:r>
              <a:rPr lang="en-US" sz="2000" dirty="0">
                <a:solidFill>
                  <a:srgbClr val="313335"/>
                </a:solidFill>
              </a:rPr>
              <a:t>.</a:t>
            </a:r>
            <a:endParaRPr lang="en-US" dirty="0"/>
          </a:p>
        </p:txBody>
      </p:sp>
      <p:sp>
        <p:nvSpPr>
          <p:cNvPr id="5" name="Slide Number Placeholder 4">
            <a:extLst>
              <a:ext uri="{FF2B5EF4-FFF2-40B4-BE49-F238E27FC236}">
                <a16:creationId xmlns:a16="http://schemas.microsoft.com/office/drawing/2014/main" id="{FC2B523D-EC8F-9629-D23E-F55A7D4C3BE8}"/>
              </a:ext>
            </a:extLst>
          </p:cNvPr>
          <p:cNvSpPr>
            <a:spLocks noGrp="1"/>
          </p:cNvSpPr>
          <p:nvPr>
            <p:ph type="sldNum" sz="quarter" idx="12"/>
          </p:nvPr>
        </p:nvSpPr>
        <p:spPr/>
        <p:txBody>
          <a:bodyPr>
            <a:normAutofit lnSpcReduction="10000"/>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17613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pic>
        <p:nvPicPr>
          <p:cNvPr id="7" name="Picture 6">
            <a:extLst>
              <a:ext uri="{FF2B5EF4-FFF2-40B4-BE49-F238E27FC236}">
                <a16:creationId xmlns:a16="http://schemas.microsoft.com/office/drawing/2014/main" id="{FA7F9A9A-7BD6-5561-E325-AA9676DACCCF}"/>
              </a:ext>
            </a:extLst>
          </p:cNvPr>
          <p:cNvPicPr>
            <a:picLocks noChangeAspect="1"/>
          </p:cNvPicPr>
          <p:nvPr/>
        </p:nvPicPr>
        <p:blipFill rotWithShape="1">
          <a:blip r:embed="rId3"/>
          <a:srcRect t="4934" r="5621"/>
          <a:stretch/>
        </p:blipFill>
        <p:spPr>
          <a:xfrm>
            <a:off x="266333" y="3901440"/>
            <a:ext cx="10859787" cy="2693272"/>
          </a:xfrm>
          <a:prstGeom prst="rect">
            <a:avLst/>
          </a:prstGeom>
          <a:ln w="12700">
            <a:solidFill>
              <a:schemeClr val="tx1"/>
            </a:solidFill>
          </a:ln>
        </p:spPr>
      </p:pic>
      <p:sp>
        <p:nvSpPr>
          <p:cNvPr id="8" name="TextBox 7">
            <a:extLst>
              <a:ext uri="{FF2B5EF4-FFF2-40B4-BE49-F238E27FC236}">
                <a16:creationId xmlns:a16="http://schemas.microsoft.com/office/drawing/2014/main" id="{F731CCC1-A708-9E4A-1396-73759842F951}"/>
              </a:ext>
            </a:extLst>
          </p:cNvPr>
          <p:cNvSpPr txBox="1"/>
          <p:nvPr/>
        </p:nvSpPr>
        <p:spPr>
          <a:xfrm>
            <a:off x="894081" y="1402443"/>
            <a:ext cx="3738880" cy="1815882"/>
          </a:xfrm>
          <a:prstGeom prst="rect">
            <a:avLst/>
          </a:prstGeom>
          <a:noFill/>
          <a:ln w="25400">
            <a:solidFill>
              <a:schemeClr val="tx1"/>
            </a:solidFill>
          </a:ln>
        </p:spPr>
        <p:txBody>
          <a:bodyPr wrap="square">
            <a:spAutoFit/>
          </a:bodyPr>
          <a:lstStyle/>
          <a:p>
            <a:r>
              <a:rPr lang="en-US" sz="1600" b="1" dirty="0">
                <a:solidFill>
                  <a:srgbClr val="313335"/>
                </a:solidFill>
                <a:effectLst/>
              </a:rPr>
              <a:t>GRADING FILLS</a:t>
            </a:r>
          </a:p>
          <a:p>
            <a:r>
              <a:rPr lang="en-US" sz="1600" b="0" i="1" dirty="0">
                <a:solidFill>
                  <a:srgbClr val="313335"/>
                </a:solidFill>
                <a:effectLst/>
              </a:rPr>
              <a:t>(y) </a:t>
            </a:r>
            <a:r>
              <a:rPr lang="en-US" sz="1600" dirty="0">
                <a:solidFill>
                  <a:srgbClr val="313335"/>
                </a:solidFill>
              </a:rPr>
              <a:t>For the purposes of determining bldg. </a:t>
            </a:r>
            <a:r>
              <a:rPr lang="en-US" sz="1600" dirty="0" err="1">
                <a:solidFill>
                  <a:srgbClr val="313335"/>
                </a:solidFill>
              </a:rPr>
              <a:t>hght</a:t>
            </a:r>
            <a:r>
              <a:rPr lang="en-US" sz="1600" dirty="0">
                <a:solidFill>
                  <a:srgbClr val="313335"/>
                </a:solidFill>
              </a:rPr>
              <a:t>., when a new established grade is 2 or more ft. higher than the existing natural ground grade, the measurement shall be taken from the existing natural ground grade.</a:t>
            </a:r>
          </a:p>
        </p:txBody>
      </p:sp>
      <p:sp>
        <p:nvSpPr>
          <p:cNvPr id="9" name="TextBox 8">
            <a:extLst>
              <a:ext uri="{FF2B5EF4-FFF2-40B4-BE49-F238E27FC236}">
                <a16:creationId xmlns:a16="http://schemas.microsoft.com/office/drawing/2014/main" id="{AD7701FE-A57B-3D95-F3C0-9A0F086F55F0}"/>
              </a:ext>
            </a:extLst>
          </p:cNvPr>
          <p:cNvSpPr txBox="1"/>
          <p:nvPr/>
        </p:nvSpPr>
        <p:spPr>
          <a:xfrm>
            <a:off x="6096000" y="1525554"/>
            <a:ext cx="3738880" cy="1569660"/>
          </a:xfrm>
          <a:prstGeom prst="rect">
            <a:avLst/>
          </a:prstGeom>
          <a:noFill/>
          <a:ln w="25400">
            <a:solidFill>
              <a:schemeClr val="tx1"/>
            </a:solidFill>
          </a:ln>
        </p:spPr>
        <p:txBody>
          <a:bodyPr wrap="square">
            <a:spAutoFit/>
          </a:bodyPr>
          <a:lstStyle/>
          <a:p>
            <a:r>
              <a:rPr lang="en-US" sz="1600" b="1" dirty="0">
                <a:solidFill>
                  <a:srgbClr val="313335"/>
                </a:solidFill>
                <a:effectLst/>
              </a:rPr>
              <a:t>GRADING CUTS</a:t>
            </a:r>
          </a:p>
          <a:p>
            <a:r>
              <a:rPr lang="en-US" sz="1600" b="0" i="1" dirty="0">
                <a:solidFill>
                  <a:srgbClr val="313335"/>
                </a:solidFill>
                <a:effectLst/>
              </a:rPr>
              <a:t>(y) </a:t>
            </a:r>
            <a:r>
              <a:rPr lang="en-US" sz="1600" dirty="0">
                <a:solidFill>
                  <a:srgbClr val="313335"/>
                </a:solidFill>
              </a:rPr>
              <a:t>When a new established grade is lower than the existing natural ground grade, the measurement shall be taken from the new established grade.</a:t>
            </a:r>
          </a:p>
        </p:txBody>
      </p:sp>
      <p:sp>
        <p:nvSpPr>
          <p:cNvPr id="3" name="Slide Number Placeholder 2">
            <a:extLst>
              <a:ext uri="{FF2B5EF4-FFF2-40B4-BE49-F238E27FC236}">
                <a16:creationId xmlns:a16="http://schemas.microsoft.com/office/drawing/2014/main" id="{7D3EDD6A-CA7B-D33E-289D-BF58E5D7AA3B}"/>
              </a:ext>
            </a:extLst>
          </p:cNvPr>
          <p:cNvSpPr>
            <a:spLocks noGrp="1"/>
          </p:cNvSpPr>
          <p:nvPr>
            <p:ph type="sldNum" sz="quarter" idx="12"/>
          </p:nvPr>
        </p:nvSpPr>
        <p:spPr/>
        <p:txBody>
          <a:bodyPr>
            <a:normAutofit lnSpcReduction="10000"/>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520068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Building Height</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pic>
        <p:nvPicPr>
          <p:cNvPr id="7" name="Picture 6">
            <a:extLst>
              <a:ext uri="{FF2B5EF4-FFF2-40B4-BE49-F238E27FC236}">
                <a16:creationId xmlns:a16="http://schemas.microsoft.com/office/drawing/2014/main" id="{FA7F9A9A-7BD6-5561-E325-AA9676DACCCF}"/>
              </a:ext>
            </a:extLst>
          </p:cNvPr>
          <p:cNvPicPr>
            <a:picLocks noChangeAspect="1"/>
          </p:cNvPicPr>
          <p:nvPr/>
        </p:nvPicPr>
        <p:blipFill rotWithShape="1">
          <a:blip r:embed="rId3"/>
          <a:srcRect t="4934" r="5621"/>
          <a:stretch/>
        </p:blipFill>
        <p:spPr>
          <a:xfrm>
            <a:off x="145035" y="1326191"/>
            <a:ext cx="10859787" cy="2693272"/>
          </a:xfrm>
          <a:prstGeom prst="rect">
            <a:avLst/>
          </a:prstGeom>
          <a:ln w="12700">
            <a:solidFill>
              <a:schemeClr val="tx1"/>
            </a:solidFill>
          </a:ln>
        </p:spPr>
      </p:pic>
      <p:pic>
        <p:nvPicPr>
          <p:cNvPr id="5" name="Picture 4">
            <a:extLst>
              <a:ext uri="{FF2B5EF4-FFF2-40B4-BE49-F238E27FC236}">
                <a16:creationId xmlns:a16="http://schemas.microsoft.com/office/drawing/2014/main" id="{9817587D-A38E-BD6C-C85C-245C03C1B7EC}"/>
              </a:ext>
            </a:extLst>
          </p:cNvPr>
          <p:cNvPicPr>
            <a:picLocks noChangeAspect="1"/>
          </p:cNvPicPr>
          <p:nvPr/>
        </p:nvPicPr>
        <p:blipFill>
          <a:blip r:embed="rId4"/>
          <a:stretch>
            <a:fillRect/>
          </a:stretch>
        </p:blipFill>
        <p:spPr>
          <a:xfrm>
            <a:off x="259875" y="3108960"/>
            <a:ext cx="3654208" cy="3474719"/>
          </a:xfrm>
          <a:prstGeom prst="rect">
            <a:avLst/>
          </a:prstGeom>
          <a:ln w="25400">
            <a:solidFill>
              <a:schemeClr val="tx1"/>
            </a:solidFill>
          </a:ln>
        </p:spPr>
      </p:pic>
      <p:sp>
        <p:nvSpPr>
          <p:cNvPr id="6" name="TextBox 5">
            <a:extLst>
              <a:ext uri="{FF2B5EF4-FFF2-40B4-BE49-F238E27FC236}">
                <a16:creationId xmlns:a16="http://schemas.microsoft.com/office/drawing/2014/main" id="{4F8DBA06-98E0-F106-BEE3-FB47F837AE12}"/>
              </a:ext>
            </a:extLst>
          </p:cNvPr>
          <p:cNvSpPr txBox="1"/>
          <p:nvPr/>
        </p:nvSpPr>
        <p:spPr>
          <a:xfrm>
            <a:off x="10162190" y="2411217"/>
            <a:ext cx="842632" cy="523220"/>
          </a:xfrm>
          <a:prstGeom prst="rect">
            <a:avLst/>
          </a:prstGeom>
          <a:noFill/>
        </p:spPr>
        <p:txBody>
          <a:bodyPr wrap="square" rtlCol="0">
            <a:spAutoFit/>
          </a:bodyPr>
          <a:lstStyle/>
          <a:p>
            <a:pPr algn="ctr"/>
            <a:r>
              <a:rPr lang="en-US" sz="1400" b="1" dirty="0">
                <a:solidFill>
                  <a:srgbClr val="FF0000"/>
                </a:solidFill>
                <a:latin typeface="Calibri" panose="020F0502020204030204" pitchFamily="34" charset="0"/>
                <a:cs typeface="Calibri" panose="020F0502020204030204" pitchFamily="34" charset="0"/>
              </a:rPr>
              <a:t>Avg. Gd. 802.78</a:t>
            </a:r>
          </a:p>
        </p:txBody>
      </p:sp>
      <p:sp>
        <p:nvSpPr>
          <p:cNvPr id="10" name="Oval 9">
            <a:extLst>
              <a:ext uri="{FF2B5EF4-FFF2-40B4-BE49-F238E27FC236}">
                <a16:creationId xmlns:a16="http://schemas.microsoft.com/office/drawing/2014/main" id="{A27231E8-77FC-121A-7E27-EE65850626A0}"/>
              </a:ext>
            </a:extLst>
          </p:cNvPr>
          <p:cNvSpPr/>
          <p:nvPr/>
        </p:nvSpPr>
        <p:spPr>
          <a:xfrm>
            <a:off x="10162190" y="2411217"/>
            <a:ext cx="842632" cy="5232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5F5034B-57F2-9911-63CB-6A225219044A}"/>
              </a:ext>
            </a:extLst>
          </p:cNvPr>
          <p:cNvSpPr/>
          <p:nvPr/>
        </p:nvSpPr>
        <p:spPr>
          <a:xfrm>
            <a:off x="2367280" y="6314129"/>
            <a:ext cx="1747519" cy="3759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5FF180-E023-8C33-8785-87158B8FE064}"/>
              </a:ext>
            </a:extLst>
          </p:cNvPr>
          <p:cNvSpPr txBox="1"/>
          <p:nvPr/>
        </p:nvSpPr>
        <p:spPr>
          <a:xfrm>
            <a:off x="5279986" y="4262277"/>
            <a:ext cx="5303520" cy="1815882"/>
          </a:xfrm>
          <a:prstGeom prst="rect">
            <a:avLst/>
          </a:prstGeom>
          <a:noFill/>
          <a:ln w="25400">
            <a:solidFill>
              <a:srgbClr val="92D050"/>
            </a:solidFill>
          </a:ln>
        </p:spPr>
        <p:txBody>
          <a:bodyPr wrap="square" rtlCol="0">
            <a:spAutoFit/>
          </a:bodyPr>
          <a:lstStyle/>
          <a:p>
            <a:r>
              <a:rPr lang="en-US" sz="1600" b="1" dirty="0"/>
              <a:t>Calculation of avg. grade:</a:t>
            </a:r>
          </a:p>
          <a:p>
            <a:pPr marL="285750" indent="-285750">
              <a:buFont typeface="Arial" panose="020B0604020202020204" pitchFamily="34" charset="0"/>
              <a:buChar char="•"/>
            </a:pPr>
            <a:r>
              <a:rPr lang="en-US" sz="1600" dirty="0"/>
              <a:t>Multiplies distance by elevation.</a:t>
            </a:r>
          </a:p>
          <a:p>
            <a:pPr marL="285750" indent="-285750">
              <a:buFont typeface="Arial" panose="020B0604020202020204" pitchFamily="34" charset="0"/>
              <a:buChar char="•"/>
            </a:pPr>
            <a:r>
              <a:rPr lang="en-US" sz="1600" dirty="0"/>
              <a:t>Sum of each segment.</a:t>
            </a:r>
          </a:p>
          <a:p>
            <a:pPr marL="285750" indent="-285750">
              <a:buFont typeface="Arial" panose="020B0604020202020204" pitchFamily="34" charset="0"/>
              <a:buChar char="•"/>
            </a:pPr>
            <a:r>
              <a:rPr lang="en-US" sz="1600" dirty="0"/>
              <a:t>Divides total value by the total distance.</a:t>
            </a:r>
          </a:p>
          <a:p>
            <a:pPr marL="285750" indent="-285750">
              <a:buFont typeface="Arial" panose="020B0604020202020204" pitchFamily="34" charset="0"/>
              <a:buChar char="•"/>
            </a:pPr>
            <a:r>
              <a:rPr lang="en-US" sz="1600" dirty="0"/>
              <a:t>Result is the average grade.</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r>
              <a:rPr lang="en-US" sz="1600" i="1" dirty="0"/>
              <a:t>Total distance equals the </a:t>
            </a:r>
            <a:r>
              <a:rPr lang="en-US" sz="1600" i="1" dirty="0">
                <a:solidFill>
                  <a:srgbClr val="FF0000"/>
                </a:solidFill>
              </a:rPr>
              <a:t>perimeter</a:t>
            </a:r>
            <a:r>
              <a:rPr lang="en-US" sz="1600" i="1" dirty="0"/>
              <a:t> of the building.</a:t>
            </a:r>
          </a:p>
        </p:txBody>
      </p:sp>
      <p:pic>
        <p:nvPicPr>
          <p:cNvPr id="17" name="Graphic 16" descr="Line arrow: Counter-clockwise curve with solid fill">
            <a:extLst>
              <a:ext uri="{FF2B5EF4-FFF2-40B4-BE49-F238E27FC236}">
                <a16:creationId xmlns:a16="http://schemas.microsoft.com/office/drawing/2014/main" id="{221493C2-D08C-524C-8935-60D16A31AB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16867">
            <a:off x="10132439" y="2991533"/>
            <a:ext cx="1354449" cy="1973024"/>
          </a:xfrm>
          <a:prstGeom prst="rect">
            <a:avLst/>
          </a:prstGeom>
        </p:spPr>
      </p:pic>
      <p:pic>
        <p:nvPicPr>
          <p:cNvPr id="21" name="Graphic 20" descr="Line arrow: Slight curve with solid fill">
            <a:extLst>
              <a:ext uri="{FF2B5EF4-FFF2-40B4-BE49-F238E27FC236}">
                <a16:creationId xmlns:a16="http://schemas.microsoft.com/office/drawing/2014/main" id="{9A443A94-D7AD-4C39-EE74-3C2FF33D477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935252">
            <a:off x="3738678" y="4758398"/>
            <a:ext cx="1512346" cy="1940871"/>
          </a:xfrm>
          <a:prstGeom prst="rect">
            <a:avLst/>
          </a:prstGeom>
        </p:spPr>
      </p:pic>
      <p:sp>
        <p:nvSpPr>
          <p:cNvPr id="22" name="Rectangle 21">
            <a:extLst>
              <a:ext uri="{FF2B5EF4-FFF2-40B4-BE49-F238E27FC236}">
                <a16:creationId xmlns:a16="http://schemas.microsoft.com/office/drawing/2014/main" id="{8F0C1DE4-762D-390C-81EB-5EA325913CA3}"/>
              </a:ext>
            </a:extLst>
          </p:cNvPr>
          <p:cNvSpPr/>
          <p:nvPr/>
        </p:nvSpPr>
        <p:spPr>
          <a:xfrm>
            <a:off x="834494" y="3108960"/>
            <a:ext cx="292748" cy="172720"/>
          </a:xfrm>
          <a:prstGeom prst="rect">
            <a:avLst/>
          </a:prstGeom>
          <a:solidFill>
            <a:srgbClr val="FFFF00">
              <a:alpha val="25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D93395-8777-9009-E29A-1EF4714E5843}"/>
              </a:ext>
            </a:extLst>
          </p:cNvPr>
          <p:cNvSpPr/>
          <p:nvPr/>
        </p:nvSpPr>
        <p:spPr>
          <a:xfrm>
            <a:off x="1254814" y="3108960"/>
            <a:ext cx="292748" cy="172720"/>
          </a:xfrm>
          <a:prstGeom prst="rect">
            <a:avLst/>
          </a:prstGeom>
          <a:solidFill>
            <a:srgbClr val="FFFF00">
              <a:alpha val="25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9951B5-4990-1A84-322D-188DD8EDBF23}"/>
              </a:ext>
            </a:extLst>
          </p:cNvPr>
          <p:cNvSpPr/>
          <p:nvPr/>
        </p:nvSpPr>
        <p:spPr>
          <a:xfrm>
            <a:off x="2636574" y="3108960"/>
            <a:ext cx="292748" cy="172720"/>
          </a:xfrm>
          <a:prstGeom prst="rect">
            <a:avLst/>
          </a:prstGeom>
          <a:solidFill>
            <a:srgbClr val="FFFF00">
              <a:alpha val="25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D81DB7-15D1-0C43-A4D6-92A83C45D5A6}"/>
              </a:ext>
            </a:extLst>
          </p:cNvPr>
          <p:cNvSpPr/>
          <p:nvPr/>
        </p:nvSpPr>
        <p:spPr>
          <a:xfrm>
            <a:off x="3042974" y="3108960"/>
            <a:ext cx="292748" cy="172720"/>
          </a:xfrm>
          <a:prstGeom prst="rect">
            <a:avLst/>
          </a:prstGeom>
          <a:solidFill>
            <a:srgbClr val="FFFF00">
              <a:alpha val="25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92BAB5-0DE6-6533-C4D2-3C2C1AF60A86}"/>
              </a:ext>
            </a:extLst>
          </p:cNvPr>
          <p:cNvSpPr>
            <a:spLocks noGrp="1"/>
          </p:cNvSpPr>
          <p:nvPr>
            <p:ph type="sldNum" sz="quarter" idx="12"/>
          </p:nvPr>
        </p:nvSpPr>
        <p:spPr/>
        <p:txBody>
          <a:bodyPr>
            <a:normAutofit lnSpcReduction="10000"/>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26632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Yard Determinations</a:t>
            </a:r>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pic>
        <p:nvPicPr>
          <p:cNvPr id="5" name="Picture 4">
            <a:extLst>
              <a:ext uri="{FF2B5EF4-FFF2-40B4-BE49-F238E27FC236}">
                <a16:creationId xmlns:a16="http://schemas.microsoft.com/office/drawing/2014/main" id="{526A3A10-E81D-FFFF-70C9-052DD6AF04A8}"/>
              </a:ext>
            </a:extLst>
          </p:cNvPr>
          <p:cNvPicPr>
            <a:picLocks noChangeAspect="1"/>
          </p:cNvPicPr>
          <p:nvPr/>
        </p:nvPicPr>
        <p:blipFill rotWithShape="1">
          <a:blip r:embed="rId4"/>
          <a:srcRect l="20733" r="23620"/>
          <a:stretch/>
        </p:blipFill>
        <p:spPr>
          <a:xfrm>
            <a:off x="859660" y="1407425"/>
            <a:ext cx="3200400" cy="5094975"/>
          </a:xfrm>
          <a:prstGeom prst="rect">
            <a:avLst/>
          </a:prstGeom>
          <a:ln w="50800">
            <a:solidFill>
              <a:srgbClr val="00B050"/>
            </a:solidFill>
          </a:ln>
        </p:spPr>
      </p:pic>
      <p:pic>
        <p:nvPicPr>
          <p:cNvPr id="7" name="Picture 6">
            <a:extLst>
              <a:ext uri="{FF2B5EF4-FFF2-40B4-BE49-F238E27FC236}">
                <a16:creationId xmlns:a16="http://schemas.microsoft.com/office/drawing/2014/main" id="{95A317E7-22E5-5873-8B20-24B6004015F9}"/>
              </a:ext>
            </a:extLst>
          </p:cNvPr>
          <p:cNvPicPr>
            <a:picLocks noChangeAspect="1"/>
          </p:cNvPicPr>
          <p:nvPr/>
        </p:nvPicPr>
        <p:blipFill rotWithShape="1">
          <a:blip r:embed="rId5"/>
          <a:srcRect l="4983" t="4444" r="2724" b="3940"/>
          <a:stretch/>
        </p:blipFill>
        <p:spPr>
          <a:xfrm>
            <a:off x="4966214" y="1407425"/>
            <a:ext cx="5195976" cy="5094975"/>
          </a:xfrm>
          <a:prstGeom prst="rect">
            <a:avLst/>
          </a:prstGeom>
          <a:ln w="50800">
            <a:solidFill>
              <a:srgbClr val="00B050"/>
            </a:solidFill>
          </a:ln>
        </p:spPr>
      </p:pic>
      <p:sp>
        <p:nvSpPr>
          <p:cNvPr id="3" name="Slide Number Placeholder 2">
            <a:extLst>
              <a:ext uri="{FF2B5EF4-FFF2-40B4-BE49-F238E27FC236}">
                <a16:creationId xmlns:a16="http://schemas.microsoft.com/office/drawing/2014/main" id="{AC43E75E-9F12-EEDC-810B-53869B01BE2F}"/>
              </a:ext>
            </a:extLst>
          </p:cNvPr>
          <p:cNvSpPr>
            <a:spLocks noGrp="1"/>
          </p:cNvSpPr>
          <p:nvPr>
            <p:ph type="sldNum" sz="quarter" idx="12"/>
          </p:nvPr>
        </p:nvSpPr>
        <p:spPr/>
        <p:txBody>
          <a:bodyPr>
            <a:normAutofit lnSpcReduction="10000"/>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82856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Yard Determinations</a:t>
            </a:r>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pic>
        <p:nvPicPr>
          <p:cNvPr id="7" name="Picture 6">
            <a:extLst>
              <a:ext uri="{FF2B5EF4-FFF2-40B4-BE49-F238E27FC236}">
                <a16:creationId xmlns:a16="http://schemas.microsoft.com/office/drawing/2014/main" id="{95A317E7-22E5-5873-8B20-24B6004015F9}"/>
              </a:ext>
            </a:extLst>
          </p:cNvPr>
          <p:cNvPicPr>
            <a:picLocks noChangeAspect="1"/>
          </p:cNvPicPr>
          <p:nvPr/>
        </p:nvPicPr>
        <p:blipFill rotWithShape="1">
          <a:blip r:embed="rId4"/>
          <a:srcRect l="4983" t="4444" r="2724" b="3940"/>
          <a:stretch/>
        </p:blipFill>
        <p:spPr>
          <a:xfrm>
            <a:off x="4966214" y="1416755"/>
            <a:ext cx="5195976" cy="5094975"/>
          </a:xfrm>
          <a:prstGeom prst="rect">
            <a:avLst/>
          </a:prstGeom>
          <a:ln w="50800">
            <a:solidFill>
              <a:srgbClr val="00B050"/>
            </a:solidFill>
          </a:ln>
        </p:spPr>
      </p:pic>
      <p:sp>
        <p:nvSpPr>
          <p:cNvPr id="3" name="TextBox 2">
            <a:extLst>
              <a:ext uri="{FF2B5EF4-FFF2-40B4-BE49-F238E27FC236}">
                <a16:creationId xmlns:a16="http://schemas.microsoft.com/office/drawing/2014/main" id="{13DD583A-2BEE-AF98-01E7-8752C00BB387}"/>
              </a:ext>
            </a:extLst>
          </p:cNvPr>
          <p:cNvSpPr txBox="1"/>
          <p:nvPr/>
        </p:nvSpPr>
        <p:spPr>
          <a:xfrm>
            <a:off x="311642" y="2813076"/>
            <a:ext cx="4351798" cy="1908215"/>
          </a:xfrm>
          <a:prstGeom prst="rect">
            <a:avLst/>
          </a:prstGeom>
          <a:noFill/>
        </p:spPr>
        <p:txBody>
          <a:bodyPr wrap="square" rtlCol="0">
            <a:spAutoFit/>
          </a:bodyPr>
          <a:lstStyle/>
          <a:p>
            <a:pPr algn="ctr"/>
            <a:r>
              <a:rPr lang="en-US" b="1" dirty="0"/>
              <a:t>Yards will determine if a project requires PC or ZBA approval.</a:t>
            </a:r>
          </a:p>
          <a:p>
            <a:endParaRPr lang="en-US" b="1" dirty="0"/>
          </a:p>
          <a:p>
            <a:r>
              <a:rPr lang="en-US" sz="1600" dirty="0"/>
              <a:t>For example, a proposed pool and pool fence in the “back yard” of a property (behind the house), may actually be determined to be the side yard, as defined by the ordinance.</a:t>
            </a:r>
          </a:p>
        </p:txBody>
      </p:sp>
      <p:sp>
        <p:nvSpPr>
          <p:cNvPr id="6" name="Rectangle 5">
            <a:extLst>
              <a:ext uri="{FF2B5EF4-FFF2-40B4-BE49-F238E27FC236}">
                <a16:creationId xmlns:a16="http://schemas.microsoft.com/office/drawing/2014/main" id="{8D8D3EF5-F833-9BB1-684C-664C9C8ABC0A}"/>
              </a:ext>
            </a:extLst>
          </p:cNvPr>
          <p:cNvSpPr/>
          <p:nvPr/>
        </p:nvSpPr>
        <p:spPr>
          <a:xfrm rot="2278743">
            <a:off x="7184561" y="4646646"/>
            <a:ext cx="373224" cy="14929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978B5C7-2BDD-FD88-01EC-DB60C070F00C}"/>
              </a:ext>
            </a:extLst>
          </p:cNvPr>
          <p:cNvSpPr/>
          <p:nvPr/>
        </p:nvSpPr>
        <p:spPr>
          <a:xfrm>
            <a:off x="6755130" y="4160520"/>
            <a:ext cx="1188720" cy="1089660"/>
          </a:xfrm>
          <a:custGeom>
            <a:avLst/>
            <a:gdLst>
              <a:gd name="connsiteX0" fmla="*/ 0 w 1188720"/>
              <a:gd name="connsiteY0" fmla="*/ 552450 h 1089660"/>
              <a:gd name="connsiteX1" fmla="*/ 697230 w 1188720"/>
              <a:gd name="connsiteY1" fmla="*/ 1089660 h 1089660"/>
              <a:gd name="connsiteX2" fmla="*/ 1188720 w 1188720"/>
              <a:gd name="connsiteY2" fmla="*/ 541020 h 1089660"/>
              <a:gd name="connsiteX3" fmla="*/ 464820 w 1188720"/>
              <a:gd name="connsiteY3" fmla="*/ 0 h 1089660"/>
            </a:gdLst>
            <a:ahLst/>
            <a:cxnLst>
              <a:cxn ang="0">
                <a:pos x="connsiteX0" y="connsiteY0"/>
              </a:cxn>
              <a:cxn ang="0">
                <a:pos x="connsiteX1" y="connsiteY1"/>
              </a:cxn>
              <a:cxn ang="0">
                <a:pos x="connsiteX2" y="connsiteY2"/>
              </a:cxn>
              <a:cxn ang="0">
                <a:pos x="connsiteX3" y="connsiteY3"/>
              </a:cxn>
            </a:cxnLst>
            <a:rect l="l" t="t" r="r" b="b"/>
            <a:pathLst>
              <a:path w="1188720" h="1089660">
                <a:moveTo>
                  <a:pt x="0" y="552450"/>
                </a:moveTo>
                <a:lnTo>
                  <a:pt x="697230" y="1089660"/>
                </a:lnTo>
                <a:lnTo>
                  <a:pt x="1188720" y="541020"/>
                </a:lnTo>
                <a:lnTo>
                  <a:pt x="464820" y="0"/>
                </a:lnTo>
              </a:path>
            </a:pathLst>
          </a:custGeom>
          <a:noFill/>
          <a:ln w="254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B2EED5-13E5-9D66-2B2F-284FB70E35A6}"/>
              </a:ext>
            </a:extLst>
          </p:cNvPr>
          <p:cNvSpPr txBox="1"/>
          <p:nvPr/>
        </p:nvSpPr>
        <p:spPr>
          <a:xfrm>
            <a:off x="8366864" y="4398125"/>
            <a:ext cx="1041296" cy="646331"/>
          </a:xfrm>
          <a:prstGeom prst="rect">
            <a:avLst/>
          </a:prstGeom>
          <a:solidFill>
            <a:schemeClr val="bg1"/>
          </a:solidFill>
          <a:ln w="12700">
            <a:solidFill>
              <a:schemeClr val="tx1"/>
            </a:solidFill>
          </a:ln>
        </p:spPr>
        <p:txBody>
          <a:bodyPr wrap="square" rtlCol="0">
            <a:spAutoFit/>
          </a:bodyPr>
          <a:lstStyle/>
          <a:p>
            <a:r>
              <a:rPr lang="en-US" b="1" i="1" dirty="0">
                <a:latin typeface="Calibri" panose="020F0502020204030204" pitchFamily="34" charset="0"/>
                <a:cs typeface="Calibri" panose="020F0502020204030204" pitchFamily="34" charset="0"/>
              </a:rPr>
              <a:t>Pr. Pool</a:t>
            </a:r>
          </a:p>
          <a:p>
            <a:r>
              <a:rPr lang="en-US" b="1" i="1" dirty="0">
                <a:latin typeface="Calibri" panose="020F0502020204030204" pitchFamily="34" charset="0"/>
                <a:cs typeface="Calibri" panose="020F0502020204030204" pitchFamily="34" charset="0"/>
              </a:rPr>
              <a:t>Pr. Fence</a:t>
            </a:r>
          </a:p>
        </p:txBody>
      </p:sp>
      <p:cxnSp>
        <p:nvCxnSpPr>
          <p:cNvPr id="11" name="Straight Arrow Connector 10">
            <a:extLst>
              <a:ext uri="{FF2B5EF4-FFF2-40B4-BE49-F238E27FC236}">
                <a16:creationId xmlns:a16="http://schemas.microsoft.com/office/drawing/2014/main" id="{7A7B302A-1D2E-6F39-EA05-148B969A7C62}"/>
              </a:ext>
            </a:extLst>
          </p:cNvPr>
          <p:cNvCxnSpPr>
            <a:cxnSpLocks/>
          </p:cNvCxnSpPr>
          <p:nvPr/>
        </p:nvCxnSpPr>
        <p:spPr>
          <a:xfrm flipH="1">
            <a:off x="7360920" y="4592320"/>
            <a:ext cx="1092200" cy="1574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AD4245-121A-935E-8A25-1942498CF2E4}"/>
              </a:ext>
            </a:extLst>
          </p:cNvPr>
          <p:cNvCxnSpPr>
            <a:cxnSpLocks/>
          </p:cNvCxnSpPr>
          <p:nvPr/>
        </p:nvCxnSpPr>
        <p:spPr>
          <a:xfrm flipH="1" flipV="1">
            <a:off x="7863840" y="4820920"/>
            <a:ext cx="584200" cy="457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CAA262E-C5B8-FEDC-6B03-0561E3130262}"/>
              </a:ext>
            </a:extLst>
          </p:cNvPr>
          <p:cNvSpPr>
            <a:spLocks noGrp="1"/>
          </p:cNvSpPr>
          <p:nvPr>
            <p:ph type="sldNum" sz="quarter" idx="12"/>
          </p:nvPr>
        </p:nvSpPr>
        <p:spPr/>
        <p:txBody>
          <a:bodyPr>
            <a:normAutofit lnSpcReduction="10000"/>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35929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34B40C-1A75-60A2-E4F8-08C2D0851D8A}"/>
              </a:ext>
            </a:extLst>
          </p:cNvPr>
          <p:cNvPicPr>
            <a:picLocks noChangeAspect="1"/>
          </p:cNvPicPr>
          <p:nvPr/>
        </p:nvPicPr>
        <p:blipFill rotWithShape="1">
          <a:blip r:embed="rId3"/>
          <a:srcRect l="5145"/>
          <a:stretch/>
        </p:blipFill>
        <p:spPr>
          <a:xfrm>
            <a:off x="5100320" y="1205182"/>
            <a:ext cx="4802131" cy="5347771"/>
          </a:xfrm>
          <a:prstGeom prst="rect">
            <a:avLst/>
          </a:prstGeom>
          <a:ln w="50800">
            <a:solidFill>
              <a:srgbClr val="00B050"/>
            </a:solidFill>
          </a:ln>
        </p:spPr>
      </p:pic>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Yard Determinations</a:t>
            </a:r>
          </a:p>
        </p:txBody>
      </p:sp>
      <p:pic>
        <p:nvPicPr>
          <p:cNvPr id="4" name="Picture 3"/>
          <p:cNvPicPr>
            <a:picLocks noChangeAspect="1"/>
          </p:cNvPicPr>
          <p:nvPr/>
        </p:nvPicPr>
        <p:blipFill>
          <a:blip r:embed="rId4"/>
          <a:stretch>
            <a:fillRect/>
          </a:stretch>
        </p:blipFill>
        <p:spPr>
          <a:xfrm>
            <a:off x="10162190" y="-2540"/>
            <a:ext cx="1135380" cy="1135380"/>
          </a:xfrm>
          <a:prstGeom prst="rect">
            <a:avLst/>
          </a:prstGeom>
        </p:spPr>
      </p:pic>
      <p:sp>
        <p:nvSpPr>
          <p:cNvPr id="3" name="TextBox 2">
            <a:extLst>
              <a:ext uri="{FF2B5EF4-FFF2-40B4-BE49-F238E27FC236}">
                <a16:creationId xmlns:a16="http://schemas.microsoft.com/office/drawing/2014/main" id="{13DD583A-2BEE-AF98-01E7-8752C00BB387}"/>
              </a:ext>
            </a:extLst>
          </p:cNvPr>
          <p:cNvSpPr txBox="1"/>
          <p:nvPr/>
        </p:nvSpPr>
        <p:spPr>
          <a:xfrm>
            <a:off x="325508" y="2520688"/>
            <a:ext cx="4351798" cy="2123658"/>
          </a:xfrm>
          <a:prstGeom prst="rect">
            <a:avLst/>
          </a:prstGeom>
          <a:noFill/>
        </p:spPr>
        <p:txBody>
          <a:bodyPr wrap="square" rtlCol="0">
            <a:spAutoFit/>
          </a:bodyPr>
          <a:lstStyle/>
          <a:p>
            <a:pPr algn="ctr"/>
            <a:r>
              <a:rPr lang="en-US" b="1" dirty="0"/>
              <a:t>Required Yards</a:t>
            </a:r>
          </a:p>
          <a:p>
            <a:endParaRPr lang="en-US" b="1" dirty="0"/>
          </a:p>
          <a:p>
            <a:pPr marL="285750" indent="-285750">
              <a:buFont typeface="Arial" panose="020B0604020202020204" pitchFamily="34" charset="0"/>
              <a:buChar char="•"/>
            </a:pPr>
            <a:r>
              <a:rPr lang="en-US" sz="1600" dirty="0"/>
              <a:t>Once the yards are determined, the setbacks can be dimensioned &amp; drawn.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area between each lot line and the setback is considered the required yard.</a:t>
            </a:r>
          </a:p>
          <a:p>
            <a:pPr marL="285750" indent="-285750">
              <a:buFont typeface="Arial" panose="020B0604020202020204" pitchFamily="34" charset="0"/>
              <a:buChar char="•"/>
            </a:pPr>
            <a:endParaRPr lang="en-US" sz="1600" dirty="0"/>
          </a:p>
        </p:txBody>
      </p:sp>
      <p:sp>
        <p:nvSpPr>
          <p:cNvPr id="6" name="Rectangle 5">
            <a:extLst>
              <a:ext uri="{FF2B5EF4-FFF2-40B4-BE49-F238E27FC236}">
                <a16:creationId xmlns:a16="http://schemas.microsoft.com/office/drawing/2014/main" id="{8D8D3EF5-F833-9BB1-684C-664C9C8ABC0A}"/>
              </a:ext>
            </a:extLst>
          </p:cNvPr>
          <p:cNvSpPr/>
          <p:nvPr/>
        </p:nvSpPr>
        <p:spPr>
          <a:xfrm rot="2278743">
            <a:off x="7184561" y="4646646"/>
            <a:ext cx="373224" cy="14929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978B5C7-2BDD-FD88-01EC-DB60C070F00C}"/>
              </a:ext>
            </a:extLst>
          </p:cNvPr>
          <p:cNvSpPr/>
          <p:nvPr/>
        </p:nvSpPr>
        <p:spPr>
          <a:xfrm>
            <a:off x="6755130" y="4160520"/>
            <a:ext cx="1188720" cy="1089660"/>
          </a:xfrm>
          <a:custGeom>
            <a:avLst/>
            <a:gdLst>
              <a:gd name="connsiteX0" fmla="*/ 0 w 1188720"/>
              <a:gd name="connsiteY0" fmla="*/ 552450 h 1089660"/>
              <a:gd name="connsiteX1" fmla="*/ 697230 w 1188720"/>
              <a:gd name="connsiteY1" fmla="*/ 1089660 h 1089660"/>
              <a:gd name="connsiteX2" fmla="*/ 1188720 w 1188720"/>
              <a:gd name="connsiteY2" fmla="*/ 541020 h 1089660"/>
              <a:gd name="connsiteX3" fmla="*/ 464820 w 1188720"/>
              <a:gd name="connsiteY3" fmla="*/ 0 h 1089660"/>
            </a:gdLst>
            <a:ahLst/>
            <a:cxnLst>
              <a:cxn ang="0">
                <a:pos x="connsiteX0" y="connsiteY0"/>
              </a:cxn>
              <a:cxn ang="0">
                <a:pos x="connsiteX1" y="connsiteY1"/>
              </a:cxn>
              <a:cxn ang="0">
                <a:pos x="connsiteX2" y="connsiteY2"/>
              </a:cxn>
              <a:cxn ang="0">
                <a:pos x="connsiteX3" y="connsiteY3"/>
              </a:cxn>
            </a:cxnLst>
            <a:rect l="l" t="t" r="r" b="b"/>
            <a:pathLst>
              <a:path w="1188720" h="1089660">
                <a:moveTo>
                  <a:pt x="0" y="552450"/>
                </a:moveTo>
                <a:lnTo>
                  <a:pt x="697230" y="1089660"/>
                </a:lnTo>
                <a:lnTo>
                  <a:pt x="1188720" y="541020"/>
                </a:lnTo>
                <a:lnTo>
                  <a:pt x="464820" y="0"/>
                </a:lnTo>
              </a:path>
            </a:pathLst>
          </a:custGeom>
          <a:noFill/>
          <a:ln w="254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B2EED5-13E5-9D66-2B2F-284FB70E35A6}"/>
              </a:ext>
            </a:extLst>
          </p:cNvPr>
          <p:cNvSpPr txBox="1"/>
          <p:nvPr/>
        </p:nvSpPr>
        <p:spPr>
          <a:xfrm>
            <a:off x="8366864" y="4398125"/>
            <a:ext cx="771040" cy="461665"/>
          </a:xfrm>
          <a:prstGeom prst="rect">
            <a:avLst/>
          </a:prstGeom>
          <a:solidFill>
            <a:schemeClr val="bg1"/>
          </a:solidFill>
          <a:ln w="12700">
            <a:solidFill>
              <a:schemeClr val="tx1"/>
            </a:solidFill>
          </a:ln>
        </p:spPr>
        <p:txBody>
          <a:bodyPr wrap="square" rtlCol="0">
            <a:spAutoFit/>
          </a:bodyPr>
          <a:lstStyle/>
          <a:p>
            <a:r>
              <a:rPr lang="en-US" sz="1200" b="1" i="1" dirty="0">
                <a:latin typeface="Calibri" panose="020F0502020204030204" pitchFamily="34" charset="0"/>
                <a:cs typeface="Calibri" panose="020F0502020204030204" pitchFamily="34" charset="0"/>
              </a:rPr>
              <a:t>Pr. Pool</a:t>
            </a:r>
          </a:p>
          <a:p>
            <a:r>
              <a:rPr lang="en-US" sz="1200" b="1" i="1" dirty="0">
                <a:latin typeface="Calibri" panose="020F0502020204030204" pitchFamily="34" charset="0"/>
                <a:cs typeface="Calibri" panose="020F0502020204030204" pitchFamily="34" charset="0"/>
              </a:rPr>
              <a:t>Pr. Fence</a:t>
            </a:r>
          </a:p>
        </p:txBody>
      </p:sp>
      <p:cxnSp>
        <p:nvCxnSpPr>
          <p:cNvPr id="11" name="Straight Arrow Connector 10">
            <a:extLst>
              <a:ext uri="{FF2B5EF4-FFF2-40B4-BE49-F238E27FC236}">
                <a16:creationId xmlns:a16="http://schemas.microsoft.com/office/drawing/2014/main" id="{7A7B302A-1D2E-6F39-EA05-148B969A7C62}"/>
              </a:ext>
            </a:extLst>
          </p:cNvPr>
          <p:cNvCxnSpPr>
            <a:cxnSpLocks/>
          </p:cNvCxnSpPr>
          <p:nvPr/>
        </p:nvCxnSpPr>
        <p:spPr>
          <a:xfrm flipH="1">
            <a:off x="7360920" y="4592320"/>
            <a:ext cx="1092200" cy="1574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AD4245-121A-935E-8A25-1942498CF2E4}"/>
              </a:ext>
            </a:extLst>
          </p:cNvPr>
          <p:cNvCxnSpPr>
            <a:cxnSpLocks/>
          </p:cNvCxnSpPr>
          <p:nvPr/>
        </p:nvCxnSpPr>
        <p:spPr>
          <a:xfrm flipH="1">
            <a:off x="7863840" y="4749800"/>
            <a:ext cx="589280" cy="711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A9CF448-6D58-123C-32C3-A7E6D74C9189}"/>
              </a:ext>
            </a:extLst>
          </p:cNvPr>
          <p:cNvSpPr>
            <a:spLocks noGrp="1"/>
          </p:cNvSpPr>
          <p:nvPr>
            <p:ph type="sldNum" sz="quarter" idx="12"/>
          </p:nvPr>
        </p:nvSpPr>
        <p:spPr/>
        <p:txBody>
          <a:bodyPr>
            <a:normAutofit lnSpcReduction="10000"/>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42653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
            <a:ext cx="10162190" cy="1369701"/>
          </a:xfrm>
          <a:solidFill>
            <a:srgbClr val="D8AA13"/>
          </a:solidFill>
        </p:spPr>
        <p:txBody>
          <a:bodyPr/>
          <a:lstStyle/>
          <a:p>
            <a:r>
              <a:rPr lang="en-US" dirty="0"/>
              <a:t>Introductions</a:t>
            </a:r>
          </a:p>
        </p:txBody>
      </p:sp>
      <p:sp>
        <p:nvSpPr>
          <p:cNvPr id="6" name="Text Placeholder 5">
            <a:extLst>
              <a:ext uri="{FF2B5EF4-FFF2-40B4-BE49-F238E27FC236}">
                <a16:creationId xmlns:a16="http://schemas.microsoft.com/office/drawing/2014/main" id="{6A67BDE1-95DD-2807-4151-273359FB088D}"/>
              </a:ext>
            </a:extLst>
          </p:cNvPr>
          <p:cNvSpPr>
            <a:spLocks noGrp="1"/>
          </p:cNvSpPr>
          <p:nvPr>
            <p:ph type="body" idx="1"/>
          </p:nvPr>
        </p:nvSpPr>
        <p:spPr/>
        <p:txBody>
          <a:bodyPr>
            <a:normAutofit/>
          </a:bodyPr>
          <a:lstStyle/>
          <a:p>
            <a:r>
              <a:rPr lang="en-US" sz="3200" b="1" u="sng" dirty="0"/>
              <a:t>City Administration </a:t>
            </a:r>
          </a:p>
        </p:txBody>
      </p:sp>
      <p:sp>
        <p:nvSpPr>
          <p:cNvPr id="7" name="Content Placeholder 6">
            <a:extLst>
              <a:ext uri="{FF2B5EF4-FFF2-40B4-BE49-F238E27FC236}">
                <a16:creationId xmlns:a16="http://schemas.microsoft.com/office/drawing/2014/main" id="{3E7F32D8-7EB0-4EFA-7A00-0F02046A68BF}"/>
              </a:ext>
            </a:extLst>
          </p:cNvPr>
          <p:cNvSpPr>
            <a:spLocks noGrp="1"/>
          </p:cNvSpPr>
          <p:nvPr>
            <p:ph sz="half" idx="2"/>
          </p:nvPr>
        </p:nvSpPr>
        <p:spPr/>
        <p:txBody>
          <a:bodyPr>
            <a:normAutofit fontScale="92500" lnSpcReduction="10000"/>
          </a:bodyPr>
          <a:lstStyle/>
          <a:p>
            <a:r>
              <a:rPr lang="en-US" dirty="0"/>
              <a:t>Dave Hendrickson, City Manager</a:t>
            </a:r>
          </a:p>
          <a:p>
            <a:r>
              <a:rPr lang="en-US" dirty="0"/>
              <a:t>Amy Burton, Asst. City Manager / City Clerk </a:t>
            </a:r>
          </a:p>
          <a:p>
            <a:r>
              <a:rPr lang="en-US" dirty="0"/>
              <a:t>Brian Vargason, Building Official </a:t>
            </a:r>
          </a:p>
          <a:p>
            <a:r>
              <a:rPr lang="en-US" dirty="0"/>
              <a:t>John Rogers, Code Enforcement </a:t>
            </a:r>
          </a:p>
          <a:p>
            <a:r>
              <a:rPr lang="en-US" dirty="0"/>
              <a:t>Kristen Urbanik, Building Clerk </a:t>
            </a:r>
          </a:p>
          <a:p>
            <a:r>
              <a:rPr lang="en-US" dirty="0"/>
              <a:t>Jennifer West, Administrative Specialist </a:t>
            </a:r>
          </a:p>
          <a:p>
            <a:r>
              <a:rPr lang="en-US" dirty="0"/>
              <a:t>Morgan Tisler, Finance / Building Support </a:t>
            </a:r>
          </a:p>
        </p:txBody>
      </p:sp>
      <p:sp>
        <p:nvSpPr>
          <p:cNvPr id="8" name="Text Placeholder 7">
            <a:extLst>
              <a:ext uri="{FF2B5EF4-FFF2-40B4-BE49-F238E27FC236}">
                <a16:creationId xmlns:a16="http://schemas.microsoft.com/office/drawing/2014/main" id="{671E0934-A8DC-1CAF-F702-CE2B0A156455}"/>
              </a:ext>
            </a:extLst>
          </p:cNvPr>
          <p:cNvSpPr>
            <a:spLocks noGrp="1"/>
          </p:cNvSpPr>
          <p:nvPr>
            <p:ph type="body" sz="quarter" idx="3"/>
          </p:nvPr>
        </p:nvSpPr>
        <p:spPr/>
        <p:txBody>
          <a:bodyPr>
            <a:normAutofit/>
          </a:bodyPr>
          <a:lstStyle/>
          <a:p>
            <a:r>
              <a:rPr lang="en-US" sz="3200" b="1" u="sng" dirty="0"/>
              <a:t>Consultants</a:t>
            </a:r>
            <a:r>
              <a:rPr lang="en-US" sz="3200" b="1" dirty="0"/>
              <a:t> </a:t>
            </a:r>
          </a:p>
        </p:txBody>
      </p:sp>
      <p:sp>
        <p:nvSpPr>
          <p:cNvPr id="9" name="Content Placeholder 8">
            <a:extLst>
              <a:ext uri="{FF2B5EF4-FFF2-40B4-BE49-F238E27FC236}">
                <a16:creationId xmlns:a16="http://schemas.microsoft.com/office/drawing/2014/main" id="{3AACF36A-593F-03BF-C949-AC69F60EC7F7}"/>
              </a:ext>
            </a:extLst>
          </p:cNvPr>
          <p:cNvSpPr>
            <a:spLocks noGrp="1"/>
          </p:cNvSpPr>
          <p:nvPr>
            <p:ph sz="quarter" idx="4"/>
          </p:nvPr>
        </p:nvSpPr>
        <p:spPr/>
        <p:txBody>
          <a:bodyPr>
            <a:normAutofit fontScale="92500" lnSpcReduction="10000"/>
          </a:bodyPr>
          <a:lstStyle/>
          <a:p>
            <a:pPr>
              <a:lnSpc>
                <a:spcPct val="110000"/>
              </a:lnSpc>
            </a:pPr>
            <a:r>
              <a:rPr lang="en-US" dirty="0"/>
              <a:t>Derk Beckerleg </a:t>
            </a:r>
          </a:p>
          <a:p>
            <a:pPr marL="0" indent="0">
              <a:lnSpc>
                <a:spcPct val="110000"/>
              </a:lnSpc>
              <a:buNone/>
            </a:pPr>
            <a:r>
              <a:rPr lang="en-US" dirty="0"/>
              <a:t>   Secrest Wardle – City Attorney </a:t>
            </a:r>
          </a:p>
          <a:p>
            <a:r>
              <a:rPr lang="en-US" dirty="0"/>
              <a:t>Jill </a:t>
            </a:r>
            <a:r>
              <a:rPr lang="en-US" dirty="0" err="1"/>
              <a:t>Bahm,Eric</a:t>
            </a:r>
            <a:r>
              <a:rPr lang="en-US" dirty="0"/>
              <a:t> Pietsch</a:t>
            </a:r>
          </a:p>
          <a:p>
            <a:pPr marL="0" indent="0">
              <a:buNone/>
            </a:pPr>
            <a:r>
              <a:rPr lang="en-US" dirty="0"/>
              <a:t>   Giffels Webster – City Planner</a:t>
            </a:r>
          </a:p>
          <a:p>
            <a:r>
              <a:rPr lang="en-US" dirty="0"/>
              <a:t>Jamie Burton, Lia Michaels, Remington Koch</a:t>
            </a:r>
          </a:p>
          <a:p>
            <a:pPr marL="0" indent="0">
              <a:buNone/>
            </a:pPr>
            <a:r>
              <a:rPr lang="en-US" dirty="0"/>
              <a:t>   Hubbell, Roth &amp; Clark - City Engineer</a:t>
            </a:r>
          </a:p>
          <a:p>
            <a:pPr marL="0" indent="0">
              <a:buNone/>
            </a:pPr>
            <a:endParaRPr lang="en-US" dirty="0"/>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3" name="Slide Number Placeholder 2">
            <a:extLst>
              <a:ext uri="{FF2B5EF4-FFF2-40B4-BE49-F238E27FC236}">
                <a16:creationId xmlns:a16="http://schemas.microsoft.com/office/drawing/2014/main" id="{3ACFA533-9A7D-B0C8-FEC0-B05EFA5F0969}"/>
              </a:ext>
            </a:extLst>
          </p:cNvPr>
          <p:cNvSpPr>
            <a:spLocks noGrp="1"/>
          </p:cNvSpPr>
          <p:nvPr>
            <p:ph type="sldNum" sz="quarter" idx="12"/>
          </p:nvPr>
        </p:nvSpPr>
        <p:spPr/>
        <p:txBody>
          <a:bodyPr>
            <a:normAutofit lnSpcReduction="10000"/>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755932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Yard Determinations</a:t>
            </a:r>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3" name="TextBox 2">
            <a:extLst>
              <a:ext uri="{FF2B5EF4-FFF2-40B4-BE49-F238E27FC236}">
                <a16:creationId xmlns:a16="http://schemas.microsoft.com/office/drawing/2014/main" id="{13DD583A-2BEE-AF98-01E7-8752C00BB387}"/>
              </a:ext>
            </a:extLst>
          </p:cNvPr>
          <p:cNvSpPr txBox="1"/>
          <p:nvPr/>
        </p:nvSpPr>
        <p:spPr>
          <a:xfrm>
            <a:off x="279918" y="1132840"/>
            <a:ext cx="5132613" cy="2800767"/>
          </a:xfrm>
          <a:prstGeom prst="rect">
            <a:avLst/>
          </a:prstGeom>
          <a:noFill/>
        </p:spPr>
        <p:txBody>
          <a:bodyPr wrap="square" rtlCol="0">
            <a:spAutoFit/>
          </a:bodyPr>
          <a:lstStyle/>
          <a:p>
            <a:pPr algn="ctr"/>
            <a:r>
              <a:rPr lang="en-US" sz="1600" b="1" dirty="0"/>
              <a:t>Required Yards</a:t>
            </a:r>
          </a:p>
          <a:p>
            <a:endParaRPr lang="en-US" b="1" dirty="0"/>
          </a:p>
          <a:p>
            <a:pPr marL="285750" indent="-285750">
              <a:buFont typeface="Arial" panose="020B0604020202020204" pitchFamily="34" charset="0"/>
              <a:buChar char="•"/>
            </a:pPr>
            <a:r>
              <a:rPr lang="en-US" sz="1400" dirty="0"/>
              <a:t>Once the yards are determined, the setbacks can be dimensioned &amp; drawn.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area between each lot line and the setback is considered the required yard.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Accessory structures, in this example, the pool, are not permitted within the required side yard. This pool complies but requires PC approval for a side yard location.</a:t>
            </a:r>
            <a:endParaRPr lang="en-US" sz="1600" dirty="0"/>
          </a:p>
        </p:txBody>
      </p:sp>
      <p:grpSp>
        <p:nvGrpSpPr>
          <p:cNvPr id="7" name="Group 6">
            <a:extLst>
              <a:ext uri="{FF2B5EF4-FFF2-40B4-BE49-F238E27FC236}">
                <a16:creationId xmlns:a16="http://schemas.microsoft.com/office/drawing/2014/main" id="{A6CAC932-4D2D-8CE4-2DCF-0536DC742234}"/>
              </a:ext>
            </a:extLst>
          </p:cNvPr>
          <p:cNvGrpSpPr/>
          <p:nvPr/>
        </p:nvGrpSpPr>
        <p:grpSpPr>
          <a:xfrm>
            <a:off x="5617314" y="1219934"/>
            <a:ext cx="4802131" cy="5347771"/>
            <a:chOff x="5100320" y="1205182"/>
            <a:chExt cx="4802131" cy="5347771"/>
          </a:xfrm>
        </p:grpSpPr>
        <p:pic>
          <p:nvPicPr>
            <p:cNvPr id="12" name="Picture 11">
              <a:extLst>
                <a:ext uri="{FF2B5EF4-FFF2-40B4-BE49-F238E27FC236}">
                  <a16:creationId xmlns:a16="http://schemas.microsoft.com/office/drawing/2014/main" id="{8E34B40C-1A75-60A2-E4F8-08C2D0851D8A}"/>
                </a:ext>
              </a:extLst>
            </p:cNvPr>
            <p:cNvPicPr>
              <a:picLocks noChangeAspect="1"/>
            </p:cNvPicPr>
            <p:nvPr/>
          </p:nvPicPr>
          <p:blipFill rotWithShape="1">
            <a:blip r:embed="rId4"/>
            <a:srcRect l="5145"/>
            <a:stretch/>
          </p:blipFill>
          <p:spPr>
            <a:xfrm>
              <a:off x="5100320" y="1205182"/>
              <a:ext cx="4802131" cy="5347771"/>
            </a:xfrm>
            <a:prstGeom prst="rect">
              <a:avLst/>
            </a:prstGeom>
            <a:ln w="50800">
              <a:solidFill>
                <a:srgbClr val="00B050"/>
              </a:solidFill>
            </a:ln>
          </p:spPr>
        </p:pic>
        <p:sp>
          <p:nvSpPr>
            <p:cNvPr id="6" name="Rectangle 5">
              <a:extLst>
                <a:ext uri="{FF2B5EF4-FFF2-40B4-BE49-F238E27FC236}">
                  <a16:creationId xmlns:a16="http://schemas.microsoft.com/office/drawing/2014/main" id="{8D8D3EF5-F833-9BB1-684C-664C9C8ABC0A}"/>
                </a:ext>
              </a:extLst>
            </p:cNvPr>
            <p:cNvSpPr/>
            <p:nvPr/>
          </p:nvSpPr>
          <p:spPr>
            <a:xfrm rot="2278743">
              <a:off x="7184561" y="4646646"/>
              <a:ext cx="373224" cy="14929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978B5C7-2BDD-FD88-01EC-DB60C070F00C}"/>
                </a:ext>
              </a:extLst>
            </p:cNvPr>
            <p:cNvSpPr/>
            <p:nvPr/>
          </p:nvSpPr>
          <p:spPr>
            <a:xfrm>
              <a:off x="6755130" y="4160520"/>
              <a:ext cx="1188720" cy="1089660"/>
            </a:xfrm>
            <a:custGeom>
              <a:avLst/>
              <a:gdLst>
                <a:gd name="connsiteX0" fmla="*/ 0 w 1188720"/>
                <a:gd name="connsiteY0" fmla="*/ 552450 h 1089660"/>
                <a:gd name="connsiteX1" fmla="*/ 697230 w 1188720"/>
                <a:gd name="connsiteY1" fmla="*/ 1089660 h 1089660"/>
                <a:gd name="connsiteX2" fmla="*/ 1188720 w 1188720"/>
                <a:gd name="connsiteY2" fmla="*/ 541020 h 1089660"/>
                <a:gd name="connsiteX3" fmla="*/ 464820 w 1188720"/>
                <a:gd name="connsiteY3" fmla="*/ 0 h 1089660"/>
              </a:gdLst>
              <a:ahLst/>
              <a:cxnLst>
                <a:cxn ang="0">
                  <a:pos x="connsiteX0" y="connsiteY0"/>
                </a:cxn>
                <a:cxn ang="0">
                  <a:pos x="connsiteX1" y="connsiteY1"/>
                </a:cxn>
                <a:cxn ang="0">
                  <a:pos x="connsiteX2" y="connsiteY2"/>
                </a:cxn>
                <a:cxn ang="0">
                  <a:pos x="connsiteX3" y="connsiteY3"/>
                </a:cxn>
              </a:cxnLst>
              <a:rect l="l" t="t" r="r" b="b"/>
              <a:pathLst>
                <a:path w="1188720" h="1089660">
                  <a:moveTo>
                    <a:pt x="0" y="552450"/>
                  </a:moveTo>
                  <a:lnTo>
                    <a:pt x="697230" y="1089660"/>
                  </a:lnTo>
                  <a:lnTo>
                    <a:pt x="1188720" y="541020"/>
                  </a:lnTo>
                  <a:lnTo>
                    <a:pt x="464820" y="0"/>
                  </a:lnTo>
                </a:path>
              </a:pathLst>
            </a:custGeom>
            <a:noFill/>
            <a:ln w="254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B2EED5-13E5-9D66-2B2F-284FB70E35A6}"/>
                </a:ext>
              </a:extLst>
            </p:cNvPr>
            <p:cNvSpPr txBox="1"/>
            <p:nvPr/>
          </p:nvSpPr>
          <p:spPr>
            <a:xfrm>
              <a:off x="8366864" y="4398125"/>
              <a:ext cx="771040" cy="461665"/>
            </a:xfrm>
            <a:prstGeom prst="rect">
              <a:avLst/>
            </a:prstGeom>
            <a:solidFill>
              <a:schemeClr val="bg1"/>
            </a:solidFill>
            <a:ln w="12700">
              <a:solidFill>
                <a:schemeClr val="tx1"/>
              </a:solidFill>
            </a:ln>
          </p:spPr>
          <p:txBody>
            <a:bodyPr wrap="square" rtlCol="0">
              <a:spAutoFit/>
            </a:bodyPr>
            <a:lstStyle/>
            <a:p>
              <a:r>
                <a:rPr lang="en-US" sz="1200" b="1" i="1" dirty="0">
                  <a:latin typeface="Calibri" panose="020F0502020204030204" pitchFamily="34" charset="0"/>
                  <a:cs typeface="Calibri" panose="020F0502020204030204" pitchFamily="34" charset="0"/>
                </a:rPr>
                <a:t>Pr. Pool</a:t>
              </a:r>
            </a:p>
            <a:p>
              <a:r>
                <a:rPr lang="en-US" sz="1200" b="1" i="1" dirty="0">
                  <a:latin typeface="Calibri" panose="020F0502020204030204" pitchFamily="34" charset="0"/>
                  <a:cs typeface="Calibri" panose="020F0502020204030204" pitchFamily="34" charset="0"/>
                </a:rPr>
                <a:t>Pr. Fence</a:t>
              </a:r>
            </a:p>
          </p:txBody>
        </p:sp>
        <p:cxnSp>
          <p:nvCxnSpPr>
            <p:cNvPr id="11" name="Straight Arrow Connector 10">
              <a:extLst>
                <a:ext uri="{FF2B5EF4-FFF2-40B4-BE49-F238E27FC236}">
                  <a16:creationId xmlns:a16="http://schemas.microsoft.com/office/drawing/2014/main" id="{7A7B302A-1D2E-6F39-EA05-148B969A7C62}"/>
                </a:ext>
              </a:extLst>
            </p:cNvPr>
            <p:cNvCxnSpPr>
              <a:cxnSpLocks/>
            </p:cNvCxnSpPr>
            <p:nvPr/>
          </p:nvCxnSpPr>
          <p:spPr>
            <a:xfrm flipH="1">
              <a:off x="7360920" y="4592320"/>
              <a:ext cx="1092200" cy="1574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AD4245-121A-935E-8A25-1942498CF2E4}"/>
                </a:ext>
              </a:extLst>
            </p:cNvPr>
            <p:cNvCxnSpPr>
              <a:cxnSpLocks/>
            </p:cNvCxnSpPr>
            <p:nvPr/>
          </p:nvCxnSpPr>
          <p:spPr>
            <a:xfrm flipH="1">
              <a:off x="7863840" y="4749800"/>
              <a:ext cx="589280" cy="711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78DB3602-51FE-45F5-B87D-1F2E5A3656CA}"/>
              </a:ext>
            </a:extLst>
          </p:cNvPr>
          <p:cNvSpPr txBox="1"/>
          <p:nvPr/>
        </p:nvSpPr>
        <p:spPr>
          <a:xfrm>
            <a:off x="271700" y="4091296"/>
            <a:ext cx="5132613" cy="2585323"/>
          </a:xfrm>
          <a:prstGeom prst="rect">
            <a:avLst/>
          </a:prstGeom>
          <a:noFill/>
        </p:spPr>
        <p:txBody>
          <a:bodyPr wrap="square" rtlCol="0">
            <a:spAutoFit/>
          </a:bodyPr>
          <a:lstStyle/>
          <a:p>
            <a:pPr algn="ctr"/>
            <a:r>
              <a:rPr lang="en-US" sz="1600" b="1" dirty="0"/>
              <a:t>Make Note:</a:t>
            </a:r>
          </a:p>
          <a:p>
            <a:endParaRPr lang="en-US" b="1" dirty="0"/>
          </a:p>
          <a:p>
            <a:pPr marL="285750" indent="-285750">
              <a:buFont typeface="Arial" panose="020B0604020202020204" pitchFamily="34" charset="0"/>
              <a:buChar char="•"/>
            </a:pPr>
            <a:r>
              <a:rPr lang="en-US" sz="1400" dirty="0"/>
              <a:t>Many parcels in Bloomfield Hills are not standard rectangles &amp; have uniquely shaped yards.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placement of new homes on vacant parcels will establish the layout of the yards. The minimum setbacks of the ordinance must be adhered to.</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Side yard accessory structures/buildings require landscape screening.</a:t>
            </a:r>
          </a:p>
        </p:txBody>
      </p:sp>
      <p:sp>
        <p:nvSpPr>
          <p:cNvPr id="10" name="Slide Number Placeholder 9">
            <a:extLst>
              <a:ext uri="{FF2B5EF4-FFF2-40B4-BE49-F238E27FC236}">
                <a16:creationId xmlns:a16="http://schemas.microsoft.com/office/drawing/2014/main" id="{C5FA4D04-A0F1-38BE-44AE-890CECDBC6BA}"/>
              </a:ext>
            </a:extLst>
          </p:cNvPr>
          <p:cNvSpPr>
            <a:spLocks noGrp="1"/>
          </p:cNvSpPr>
          <p:nvPr>
            <p:ph type="sldNum" sz="quarter" idx="12"/>
          </p:nvPr>
        </p:nvSpPr>
        <p:spPr/>
        <p:txBody>
          <a:bodyPr>
            <a:normAutofit lnSpcReduction="10000"/>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502710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13" name="Rectangle 12">
            <a:extLst>
              <a:ext uri="{FF2B5EF4-FFF2-40B4-BE49-F238E27FC236}">
                <a16:creationId xmlns:a16="http://schemas.microsoft.com/office/drawing/2014/main" id="{F9FAF171-1481-771B-D840-EEDAAEAF8023}"/>
              </a:ext>
            </a:extLst>
          </p:cNvPr>
          <p:cNvSpPr/>
          <p:nvPr/>
        </p:nvSpPr>
        <p:spPr>
          <a:xfrm>
            <a:off x="7286791" y="5882640"/>
            <a:ext cx="1082767" cy="62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0E16C41-838E-28FF-7285-F40254F2F540}"/>
              </a:ext>
            </a:extLst>
          </p:cNvPr>
          <p:cNvPicPr>
            <a:picLocks noChangeAspect="1"/>
          </p:cNvPicPr>
          <p:nvPr/>
        </p:nvPicPr>
        <p:blipFill>
          <a:blip r:embed="rId4"/>
          <a:stretch>
            <a:fillRect/>
          </a:stretch>
        </p:blipFill>
        <p:spPr>
          <a:xfrm>
            <a:off x="10574343" y="6503436"/>
            <a:ext cx="636469" cy="299140"/>
          </a:xfrm>
          <a:prstGeom prst="rect">
            <a:avLst/>
          </a:prstGeom>
        </p:spPr>
      </p:pic>
      <p:sp>
        <p:nvSpPr>
          <p:cNvPr id="19" name="TextBox 18">
            <a:extLst>
              <a:ext uri="{FF2B5EF4-FFF2-40B4-BE49-F238E27FC236}">
                <a16:creationId xmlns:a16="http://schemas.microsoft.com/office/drawing/2014/main" id="{555279BE-259E-8649-7830-DC3474FE061B}"/>
              </a:ext>
            </a:extLst>
          </p:cNvPr>
          <p:cNvSpPr txBox="1"/>
          <p:nvPr/>
        </p:nvSpPr>
        <p:spPr>
          <a:xfrm>
            <a:off x="529928" y="1392595"/>
            <a:ext cx="5578392" cy="4955203"/>
          </a:xfrm>
          <a:prstGeom prst="rect">
            <a:avLst/>
          </a:prstGeom>
          <a:noFill/>
        </p:spPr>
        <p:txBody>
          <a:bodyPr wrap="square" rtlCol="0">
            <a:spAutoFit/>
          </a:bodyPr>
          <a:lstStyle/>
          <a:p>
            <a:pPr algn="ctr"/>
            <a:r>
              <a:rPr lang="en-US" b="1" dirty="0"/>
              <a:t>24-196(v)</a:t>
            </a:r>
          </a:p>
          <a:p>
            <a:pPr algn="ctr"/>
            <a:endParaRPr lang="en-US" b="1" dirty="0"/>
          </a:p>
          <a:p>
            <a:pPr algn="just"/>
            <a:r>
              <a:rPr lang="en-US" sz="1600" dirty="0"/>
              <a:t>The minimum setbacks indicated shall apply to </a:t>
            </a:r>
            <a:r>
              <a:rPr lang="en-US" sz="1600" u="sng" dirty="0"/>
              <a:t>main buildings</a:t>
            </a:r>
            <a:r>
              <a:rPr lang="en-US" sz="1600" dirty="0"/>
              <a:t> unless exceeded by the distance required by the formula L + 2H / 2, defined as follows:</a:t>
            </a:r>
          </a:p>
          <a:p>
            <a:pPr algn="just"/>
            <a:endParaRPr lang="en-US" sz="1600" dirty="0"/>
          </a:p>
          <a:p>
            <a:pPr algn="just"/>
            <a:r>
              <a:rPr lang="en-US" b="1" dirty="0">
                <a:solidFill>
                  <a:srgbClr val="FF0000"/>
                </a:solidFill>
              </a:rPr>
              <a:t>S</a:t>
            </a:r>
            <a:r>
              <a:rPr lang="en-US" sz="1600" dirty="0"/>
              <a:t> – is the required setback.</a:t>
            </a:r>
          </a:p>
          <a:p>
            <a:pPr algn="just"/>
            <a:endParaRPr lang="en-US" sz="1600" dirty="0"/>
          </a:p>
          <a:p>
            <a:pPr algn="just"/>
            <a:r>
              <a:rPr lang="en-US" b="1" dirty="0">
                <a:solidFill>
                  <a:srgbClr val="335EE9"/>
                </a:solidFill>
              </a:rPr>
              <a:t>L</a:t>
            </a:r>
            <a:r>
              <a:rPr lang="en-US" sz="1600" dirty="0"/>
              <a:t> – is the total length of a line when viewed directly from above, which is parallel to the lot line &amp; intersects any part of the bldg.</a:t>
            </a:r>
          </a:p>
          <a:p>
            <a:pPr marL="285750" indent="-285750" algn="just">
              <a:buFont typeface="Arial" panose="020B0604020202020204" pitchFamily="34" charset="0"/>
              <a:buChar char="•"/>
            </a:pPr>
            <a:r>
              <a:rPr lang="en-US" sz="1600" i="1" dirty="0"/>
              <a:t>For purposes of measuring “L”, if the depth of the courtyard is greater than its width, the width of the courtyard shall be included in the measurement of “L”.</a:t>
            </a:r>
          </a:p>
          <a:p>
            <a:pPr algn="just"/>
            <a:endParaRPr lang="en-US" sz="1600" dirty="0"/>
          </a:p>
          <a:p>
            <a:pPr algn="just"/>
            <a:r>
              <a:rPr lang="en-US" b="1" dirty="0">
                <a:solidFill>
                  <a:srgbClr val="00B050"/>
                </a:solidFill>
              </a:rPr>
              <a:t>H</a:t>
            </a:r>
            <a:r>
              <a:rPr lang="en-US" sz="1600" dirty="0"/>
              <a:t> – is the height as defined in section 24-3 of the building face adjacent to the lot line.</a:t>
            </a:r>
          </a:p>
          <a:p>
            <a:pPr algn="just"/>
            <a:endParaRPr lang="en-US" sz="1600" dirty="0"/>
          </a:p>
          <a:p>
            <a:pPr algn="just"/>
            <a:r>
              <a:rPr lang="en-US" b="1" dirty="0">
                <a:solidFill>
                  <a:srgbClr val="FFC000"/>
                </a:solidFill>
              </a:rPr>
              <a:t>D</a:t>
            </a:r>
            <a:r>
              <a:rPr lang="en-US" sz="1600" dirty="0"/>
              <a:t> – is a divisor (always “2” in the residential districts).</a:t>
            </a:r>
          </a:p>
        </p:txBody>
      </p:sp>
      <p:pic>
        <p:nvPicPr>
          <p:cNvPr id="21" name="Picture 20">
            <a:extLst>
              <a:ext uri="{FF2B5EF4-FFF2-40B4-BE49-F238E27FC236}">
                <a16:creationId xmlns:a16="http://schemas.microsoft.com/office/drawing/2014/main" id="{FC42D4F3-0455-1667-7504-1F36A51755EE}"/>
              </a:ext>
            </a:extLst>
          </p:cNvPr>
          <p:cNvPicPr>
            <a:picLocks noChangeAspect="1"/>
          </p:cNvPicPr>
          <p:nvPr/>
        </p:nvPicPr>
        <p:blipFill rotWithShape="1">
          <a:blip r:embed="rId5"/>
          <a:srcRect t="2983" b="3562"/>
          <a:stretch/>
        </p:blipFill>
        <p:spPr>
          <a:xfrm>
            <a:off x="6806175" y="1132840"/>
            <a:ext cx="2815761" cy="2737357"/>
          </a:xfrm>
          <a:prstGeom prst="rect">
            <a:avLst/>
          </a:prstGeom>
        </p:spPr>
      </p:pic>
      <p:pic>
        <p:nvPicPr>
          <p:cNvPr id="23" name="Picture 22">
            <a:extLst>
              <a:ext uri="{FF2B5EF4-FFF2-40B4-BE49-F238E27FC236}">
                <a16:creationId xmlns:a16="http://schemas.microsoft.com/office/drawing/2014/main" id="{6202BF05-8997-1BA2-4B7D-0C35789191A8}"/>
              </a:ext>
            </a:extLst>
          </p:cNvPr>
          <p:cNvPicPr>
            <a:picLocks noChangeAspect="1"/>
          </p:cNvPicPr>
          <p:nvPr/>
        </p:nvPicPr>
        <p:blipFill rotWithShape="1">
          <a:blip r:embed="rId6"/>
          <a:srcRect t="2618" b="1996"/>
          <a:stretch/>
        </p:blipFill>
        <p:spPr>
          <a:xfrm>
            <a:off x="7060727" y="4065219"/>
            <a:ext cx="2561209" cy="2647136"/>
          </a:xfrm>
          <a:prstGeom prst="rect">
            <a:avLst/>
          </a:prstGeom>
        </p:spPr>
      </p:pic>
      <p:sp>
        <p:nvSpPr>
          <p:cNvPr id="24" name="TextBox 23">
            <a:extLst>
              <a:ext uri="{FF2B5EF4-FFF2-40B4-BE49-F238E27FC236}">
                <a16:creationId xmlns:a16="http://schemas.microsoft.com/office/drawing/2014/main" id="{A4A7F40E-8735-65B5-60C0-248874FDBF5B}"/>
              </a:ext>
            </a:extLst>
          </p:cNvPr>
          <p:cNvSpPr txBox="1"/>
          <p:nvPr/>
        </p:nvSpPr>
        <p:spPr>
          <a:xfrm rot="16200000">
            <a:off x="8951706" y="3939063"/>
            <a:ext cx="1376092" cy="252311"/>
          </a:xfrm>
          <a:prstGeom prst="rect">
            <a:avLst/>
          </a:prstGeom>
          <a:solidFill>
            <a:schemeClr val="bg1"/>
          </a:solidFill>
        </p:spPr>
        <p:txBody>
          <a:bodyPr wrap="square" rtlCol="0">
            <a:spAutoFit/>
          </a:bodyPr>
          <a:lstStyle/>
          <a:p>
            <a:r>
              <a:rPr lang="en-US" sz="1050" dirty="0"/>
              <a:t>PROPERTY LINE</a:t>
            </a:r>
          </a:p>
        </p:txBody>
      </p:sp>
      <p:sp>
        <p:nvSpPr>
          <p:cNvPr id="3" name="Slide Number Placeholder 2">
            <a:extLst>
              <a:ext uri="{FF2B5EF4-FFF2-40B4-BE49-F238E27FC236}">
                <a16:creationId xmlns:a16="http://schemas.microsoft.com/office/drawing/2014/main" id="{79824326-E168-61FB-7072-47609CA090EC}"/>
              </a:ext>
            </a:extLst>
          </p:cNvPr>
          <p:cNvSpPr>
            <a:spLocks noGrp="1"/>
          </p:cNvSpPr>
          <p:nvPr>
            <p:ph type="sldNum" sz="quarter" idx="12"/>
          </p:nvPr>
        </p:nvSpPr>
        <p:spPr/>
        <p:txBody>
          <a:bodyPr>
            <a:normAutofit lnSpcReduction="10000"/>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73782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13" name="Rectangle 12">
            <a:extLst>
              <a:ext uri="{FF2B5EF4-FFF2-40B4-BE49-F238E27FC236}">
                <a16:creationId xmlns:a16="http://schemas.microsoft.com/office/drawing/2014/main" id="{F9FAF171-1481-771B-D840-EEDAAEAF8023}"/>
              </a:ext>
            </a:extLst>
          </p:cNvPr>
          <p:cNvSpPr/>
          <p:nvPr/>
        </p:nvSpPr>
        <p:spPr>
          <a:xfrm>
            <a:off x="7286791" y="5882640"/>
            <a:ext cx="1082767" cy="62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5279BE-259E-8649-7830-DC3474FE061B}"/>
              </a:ext>
            </a:extLst>
          </p:cNvPr>
          <p:cNvSpPr txBox="1"/>
          <p:nvPr/>
        </p:nvSpPr>
        <p:spPr>
          <a:xfrm>
            <a:off x="229136" y="2049966"/>
            <a:ext cx="3490946" cy="4585871"/>
          </a:xfrm>
          <a:prstGeom prst="rect">
            <a:avLst/>
          </a:prstGeom>
          <a:noFill/>
        </p:spPr>
        <p:txBody>
          <a:bodyPr wrap="square" rtlCol="0">
            <a:spAutoFit/>
          </a:bodyPr>
          <a:lstStyle/>
          <a:p>
            <a:pPr algn="ctr"/>
            <a:r>
              <a:rPr lang="en-US" b="1" dirty="0"/>
              <a:t>24-196</a:t>
            </a:r>
            <a:r>
              <a:rPr lang="en-US" b="1" dirty="0">
                <a:highlight>
                  <a:srgbClr val="FF00FF"/>
                </a:highlight>
              </a:rPr>
              <a:t>(v)</a:t>
            </a:r>
          </a:p>
          <a:p>
            <a:pPr algn="ctr"/>
            <a:endParaRPr lang="en-US" b="1" dirty="0"/>
          </a:p>
          <a:p>
            <a:pPr algn="just"/>
            <a:r>
              <a:rPr lang="en-US" sz="1600" dirty="0"/>
              <a:t>The minimum setbacks indicated shall apply to </a:t>
            </a:r>
            <a:r>
              <a:rPr lang="en-US" sz="1600" u="sng" dirty="0"/>
              <a:t>main buildings</a:t>
            </a:r>
            <a:r>
              <a:rPr lang="en-US" sz="1600" dirty="0"/>
              <a:t> unless exceeded by the distance required by the formula L + 2H / 2.</a:t>
            </a:r>
          </a:p>
          <a:p>
            <a:pPr algn="just"/>
            <a:endParaRPr lang="en-US" sz="1600" dirty="0"/>
          </a:p>
          <a:p>
            <a:pPr algn="just"/>
            <a:endParaRPr lang="en-US" sz="1600" dirty="0"/>
          </a:p>
          <a:p>
            <a:pPr algn="just"/>
            <a:r>
              <a:rPr lang="en-US" sz="1600" i="1" dirty="0"/>
              <a:t>Note: unless attached to a main building, accessory buildings or structures do not require calculating the setbacks of the algebraic formula.</a:t>
            </a:r>
          </a:p>
          <a:p>
            <a:pPr algn="just"/>
            <a:endParaRPr lang="en-US" sz="1600" i="1" dirty="0"/>
          </a:p>
          <a:p>
            <a:pPr algn="just"/>
            <a:r>
              <a:rPr lang="en-US" sz="1600" i="1" dirty="0"/>
              <a:t>Note: the A-5 &amp; A-6 Residential Districts are not subject to calculating the setbacks of the algebraic formula.</a:t>
            </a:r>
          </a:p>
        </p:txBody>
      </p:sp>
      <p:pic>
        <p:nvPicPr>
          <p:cNvPr id="5" name="Picture 4">
            <a:extLst>
              <a:ext uri="{FF2B5EF4-FFF2-40B4-BE49-F238E27FC236}">
                <a16:creationId xmlns:a16="http://schemas.microsoft.com/office/drawing/2014/main" id="{5D9B6FE3-1A5F-A205-3244-3F456434D07E}"/>
              </a:ext>
            </a:extLst>
          </p:cNvPr>
          <p:cNvPicPr>
            <a:picLocks noChangeAspect="1"/>
          </p:cNvPicPr>
          <p:nvPr/>
        </p:nvPicPr>
        <p:blipFill>
          <a:blip r:embed="rId4"/>
          <a:stretch>
            <a:fillRect/>
          </a:stretch>
        </p:blipFill>
        <p:spPr>
          <a:xfrm>
            <a:off x="4105238" y="1215428"/>
            <a:ext cx="6056952" cy="5298768"/>
          </a:xfrm>
          <a:prstGeom prst="rect">
            <a:avLst/>
          </a:prstGeom>
        </p:spPr>
      </p:pic>
      <p:sp>
        <p:nvSpPr>
          <p:cNvPr id="6" name="Rectangle 5">
            <a:extLst>
              <a:ext uri="{FF2B5EF4-FFF2-40B4-BE49-F238E27FC236}">
                <a16:creationId xmlns:a16="http://schemas.microsoft.com/office/drawing/2014/main" id="{ACD578DE-EE8E-3EEE-81C5-987361230EBE}"/>
              </a:ext>
            </a:extLst>
          </p:cNvPr>
          <p:cNvSpPr/>
          <p:nvPr/>
        </p:nvSpPr>
        <p:spPr>
          <a:xfrm>
            <a:off x="7288530" y="3368040"/>
            <a:ext cx="114300" cy="2240280"/>
          </a:xfrm>
          <a:prstGeom prst="rect">
            <a:avLst/>
          </a:prstGeom>
          <a:solidFill>
            <a:srgbClr val="FF00FF">
              <a:alpha val="20000"/>
            </a:srgbClr>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34B1D9-41A0-0718-ED32-B116C73A7EF7}"/>
              </a:ext>
            </a:extLst>
          </p:cNvPr>
          <p:cNvSpPr/>
          <p:nvPr/>
        </p:nvSpPr>
        <p:spPr>
          <a:xfrm>
            <a:off x="8887810" y="3368040"/>
            <a:ext cx="114300" cy="2240280"/>
          </a:xfrm>
          <a:prstGeom prst="rect">
            <a:avLst/>
          </a:prstGeom>
          <a:solidFill>
            <a:srgbClr val="FF00FF">
              <a:alpha val="20000"/>
            </a:srgbClr>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B57BF2-58F9-1EF7-38D0-E36FE63B8316}"/>
              </a:ext>
            </a:extLst>
          </p:cNvPr>
          <p:cNvSpPr/>
          <p:nvPr/>
        </p:nvSpPr>
        <p:spPr>
          <a:xfrm>
            <a:off x="9502140" y="3368040"/>
            <a:ext cx="114300" cy="2240280"/>
          </a:xfrm>
          <a:prstGeom prst="rect">
            <a:avLst/>
          </a:prstGeom>
          <a:solidFill>
            <a:srgbClr val="FF00FF">
              <a:alpha val="20000"/>
            </a:srgbClr>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8ED02C-41B5-3778-2D5C-1B02E28C7371}"/>
              </a:ext>
            </a:extLst>
          </p:cNvPr>
          <p:cNvSpPr/>
          <p:nvPr/>
        </p:nvSpPr>
        <p:spPr>
          <a:xfrm>
            <a:off x="8077200" y="3364230"/>
            <a:ext cx="114300" cy="2240280"/>
          </a:xfrm>
          <a:prstGeom prst="rect">
            <a:avLst/>
          </a:prstGeom>
          <a:solidFill>
            <a:srgbClr val="FF00FF">
              <a:alpha val="20000"/>
            </a:srgbClr>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3B93A2-52C3-5E19-9CB5-3EEB5AF03779}"/>
              </a:ext>
            </a:extLst>
          </p:cNvPr>
          <p:cNvSpPr/>
          <p:nvPr/>
        </p:nvSpPr>
        <p:spPr>
          <a:xfrm>
            <a:off x="6888480" y="1592902"/>
            <a:ext cx="914400" cy="286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AF6FA1-A733-79E9-E24C-B4AECB19BA13}"/>
              </a:ext>
            </a:extLst>
          </p:cNvPr>
          <p:cNvSpPr/>
          <p:nvPr/>
        </p:nvSpPr>
        <p:spPr>
          <a:xfrm>
            <a:off x="6823711" y="1242060"/>
            <a:ext cx="3322319" cy="941070"/>
          </a:xfrm>
          <a:prstGeom prst="rect">
            <a:avLst/>
          </a:prstGeom>
          <a:solidFill>
            <a:srgbClr val="FFFF00">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22C11C-200B-3B0F-74AA-11B2BA2E0876}"/>
              </a:ext>
            </a:extLst>
          </p:cNvPr>
          <p:cNvSpPr/>
          <p:nvPr/>
        </p:nvSpPr>
        <p:spPr>
          <a:xfrm>
            <a:off x="4133088" y="2182368"/>
            <a:ext cx="591312" cy="4321068"/>
          </a:xfrm>
          <a:prstGeom prst="rect">
            <a:avLst/>
          </a:prstGeom>
          <a:solidFill>
            <a:srgbClr val="FFFF00">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533F706-930C-0B05-A058-77FD030F6A61}"/>
              </a:ext>
            </a:extLst>
          </p:cNvPr>
          <p:cNvSpPr/>
          <p:nvPr/>
        </p:nvSpPr>
        <p:spPr>
          <a:xfrm>
            <a:off x="3811560" y="5727441"/>
            <a:ext cx="243398" cy="310398"/>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1B28A7F-0BAB-AAA3-C2AD-E117D4E1E371}"/>
              </a:ext>
            </a:extLst>
          </p:cNvPr>
          <p:cNvSpPr/>
          <p:nvPr/>
        </p:nvSpPr>
        <p:spPr>
          <a:xfrm>
            <a:off x="3821720" y="6133841"/>
            <a:ext cx="243398" cy="310398"/>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E872044-6B35-77CD-8E6F-A4552ED8E00E}"/>
              </a:ext>
            </a:extLst>
          </p:cNvPr>
          <p:cNvSpPr>
            <a:spLocks noGrp="1"/>
          </p:cNvSpPr>
          <p:nvPr>
            <p:ph type="sldNum" sz="quarter" idx="12"/>
          </p:nvPr>
        </p:nvSpPr>
        <p:spPr/>
        <p:txBody>
          <a:bodyPr>
            <a:normAutofit lnSpcReduction="10000"/>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82955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grpSp>
        <p:nvGrpSpPr>
          <p:cNvPr id="7" name="Group 6">
            <a:extLst>
              <a:ext uri="{FF2B5EF4-FFF2-40B4-BE49-F238E27FC236}">
                <a16:creationId xmlns:a16="http://schemas.microsoft.com/office/drawing/2014/main" id="{50EAEA7C-82F9-7724-CD9E-09C2DE7A9DA3}"/>
              </a:ext>
            </a:extLst>
          </p:cNvPr>
          <p:cNvGrpSpPr/>
          <p:nvPr/>
        </p:nvGrpSpPr>
        <p:grpSpPr>
          <a:xfrm>
            <a:off x="4117514" y="1324700"/>
            <a:ext cx="6991698" cy="4986875"/>
            <a:chOff x="4117514" y="1516561"/>
            <a:chExt cx="6991698" cy="4986875"/>
          </a:xfrm>
        </p:grpSpPr>
        <p:grpSp>
          <p:nvGrpSpPr>
            <p:cNvPr id="6" name="Group 5">
              <a:extLst>
                <a:ext uri="{FF2B5EF4-FFF2-40B4-BE49-F238E27FC236}">
                  <a16:creationId xmlns:a16="http://schemas.microsoft.com/office/drawing/2014/main" id="{3D84611E-6C67-2FFD-A125-080704E0CE0D}"/>
                </a:ext>
              </a:extLst>
            </p:cNvPr>
            <p:cNvGrpSpPr/>
            <p:nvPr/>
          </p:nvGrpSpPr>
          <p:grpSpPr>
            <a:xfrm>
              <a:off x="4117514" y="1516561"/>
              <a:ext cx="6991698" cy="4986875"/>
              <a:chOff x="4117514" y="1516561"/>
              <a:chExt cx="6991698" cy="4986875"/>
            </a:xfrm>
          </p:grpSpPr>
          <p:pic>
            <p:nvPicPr>
              <p:cNvPr id="10" name="Picture 9">
                <a:extLst>
                  <a:ext uri="{FF2B5EF4-FFF2-40B4-BE49-F238E27FC236}">
                    <a16:creationId xmlns:a16="http://schemas.microsoft.com/office/drawing/2014/main" id="{F5967B6D-A019-474E-A785-CE453E40AB95}"/>
                  </a:ext>
                </a:extLst>
              </p:cNvPr>
              <p:cNvPicPr>
                <a:picLocks noChangeAspect="1"/>
              </p:cNvPicPr>
              <p:nvPr/>
            </p:nvPicPr>
            <p:blipFill rotWithShape="1">
              <a:blip r:embed="rId4"/>
              <a:srcRect l="2276" t="4354"/>
              <a:stretch/>
            </p:blipFill>
            <p:spPr>
              <a:xfrm>
                <a:off x="4117514" y="1516561"/>
                <a:ext cx="6991698" cy="4986875"/>
              </a:xfrm>
              <a:prstGeom prst="rect">
                <a:avLst/>
              </a:prstGeom>
            </p:spPr>
          </p:pic>
          <p:sp>
            <p:nvSpPr>
              <p:cNvPr id="3" name="TextBox 2">
                <a:extLst>
                  <a:ext uri="{FF2B5EF4-FFF2-40B4-BE49-F238E27FC236}">
                    <a16:creationId xmlns:a16="http://schemas.microsoft.com/office/drawing/2014/main" id="{D417190E-ABE2-7B58-54C8-DFB263813C04}"/>
                  </a:ext>
                </a:extLst>
              </p:cNvPr>
              <p:cNvSpPr txBox="1"/>
              <p:nvPr/>
            </p:nvSpPr>
            <p:spPr>
              <a:xfrm rot="20850955">
                <a:off x="4352011" y="4191148"/>
                <a:ext cx="3215944" cy="369332"/>
              </a:xfrm>
              <a:prstGeom prst="rect">
                <a:avLst/>
              </a:prstGeom>
              <a:noFill/>
            </p:spPr>
            <p:txBody>
              <a:bodyPr wrap="none" rtlCol="0">
                <a:spAutoFit/>
              </a:bodyPr>
              <a:lstStyle/>
              <a:p>
                <a:pPr algn="ctr"/>
                <a:r>
                  <a:rPr lang="en-US" sz="900" b="1" dirty="0">
                    <a:solidFill>
                      <a:srgbClr val="FF00FF"/>
                    </a:solidFill>
                  </a:rPr>
                  <a:t>Applicant to dimension setback from PL to Line A:</a:t>
                </a:r>
              </a:p>
              <a:p>
                <a:pPr algn="ctr"/>
                <a:r>
                  <a:rPr lang="en-US" sz="900" b="1" dirty="0">
                    <a:solidFill>
                      <a:srgbClr val="FF00FF"/>
                    </a:solidFill>
                  </a:rPr>
                  <a:t>If greater than 81.89’ – complies.</a:t>
                </a:r>
              </a:p>
            </p:txBody>
          </p:sp>
          <p:sp>
            <p:nvSpPr>
              <p:cNvPr id="11" name="TextBox 10">
                <a:extLst>
                  <a:ext uri="{FF2B5EF4-FFF2-40B4-BE49-F238E27FC236}">
                    <a16:creationId xmlns:a16="http://schemas.microsoft.com/office/drawing/2014/main" id="{C9F5B574-2C47-38C2-D12E-7B8BEC7AC821}"/>
                  </a:ext>
                </a:extLst>
              </p:cNvPr>
              <p:cNvSpPr txBox="1"/>
              <p:nvPr/>
            </p:nvSpPr>
            <p:spPr>
              <a:xfrm rot="20850955">
                <a:off x="4651064" y="3745991"/>
                <a:ext cx="2108269" cy="230832"/>
              </a:xfrm>
              <a:prstGeom prst="rect">
                <a:avLst/>
              </a:prstGeom>
              <a:noFill/>
            </p:spPr>
            <p:txBody>
              <a:bodyPr wrap="none" rtlCol="0">
                <a:spAutoFit/>
              </a:bodyPr>
              <a:lstStyle/>
              <a:p>
                <a:pPr algn="ctr"/>
                <a:r>
                  <a:rPr lang="en-US" sz="900" b="1" dirty="0">
                    <a:solidFill>
                      <a:srgbClr val="FF00FF"/>
                    </a:solidFill>
                  </a:rPr>
                  <a:t>If greater than 44.32’ – complies.</a:t>
                </a:r>
              </a:p>
            </p:txBody>
          </p:sp>
          <p:sp>
            <p:nvSpPr>
              <p:cNvPr id="12" name="TextBox 11">
                <a:extLst>
                  <a:ext uri="{FF2B5EF4-FFF2-40B4-BE49-F238E27FC236}">
                    <a16:creationId xmlns:a16="http://schemas.microsoft.com/office/drawing/2014/main" id="{1959348F-DF0D-2F1E-13CE-9A97C0E8D3F2}"/>
                  </a:ext>
                </a:extLst>
              </p:cNvPr>
              <p:cNvSpPr txBox="1"/>
              <p:nvPr/>
            </p:nvSpPr>
            <p:spPr>
              <a:xfrm rot="4506347">
                <a:off x="3813288" y="5107668"/>
                <a:ext cx="889988" cy="246221"/>
              </a:xfrm>
              <a:prstGeom prst="rect">
                <a:avLst/>
              </a:prstGeom>
              <a:noFill/>
            </p:spPr>
            <p:txBody>
              <a:bodyPr wrap="none" rtlCol="0">
                <a:spAutoFit/>
              </a:bodyPr>
              <a:lstStyle/>
              <a:p>
                <a:pPr algn="ctr"/>
                <a:r>
                  <a:rPr lang="en-US" sz="1000" dirty="0"/>
                  <a:t>S T R E </a:t>
                </a:r>
                <a:r>
                  <a:rPr lang="en-US" sz="1000" dirty="0" err="1"/>
                  <a:t>E</a:t>
                </a:r>
                <a:r>
                  <a:rPr lang="en-US" sz="1000" dirty="0"/>
                  <a:t> T</a:t>
                </a:r>
              </a:p>
            </p:txBody>
          </p:sp>
        </p:grpSp>
        <p:sp>
          <p:nvSpPr>
            <p:cNvPr id="13" name="Rectangle 12">
              <a:extLst>
                <a:ext uri="{FF2B5EF4-FFF2-40B4-BE49-F238E27FC236}">
                  <a16:creationId xmlns:a16="http://schemas.microsoft.com/office/drawing/2014/main" id="{F9FAF171-1481-771B-D840-EEDAAEAF8023}"/>
                </a:ext>
              </a:extLst>
            </p:cNvPr>
            <p:cNvSpPr/>
            <p:nvPr/>
          </p:nvSpPr>
          <p:spPr>
            <a:xfrm>
              <a:off x="7286791" y="5882640"/>
              <a:ext cx="1082767" cy="62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2251247E-4C43-E7E2-4946-BE271AA7135B}"/>
              </a:ext>
            </a:extLst>
          </p:cNvPr>
          <p:cNvPicPr>
            <a:picLocks noChangeAspect="1"/>
          </p:cNvPicPr>
          <p:nvPr/>
        </p:nvPicPr>
        <p:blipFill>
          <a:blip r:embed="rId5"/>
          <a:stretch>
            <a:fillRect/>
          </a:stretch>
        </p:blipFill>
        <p:spPr>
          <a:xfrm>
            <a:off x="301185" y="2102686"/>
            <a:ext cx="3516626" cy="2652627"/>
          </a:xfrm>
          <a:prstGeom prst="rect">
            <a:avLst/>
          </a:prstGeom>
        </p:spPr>
      </p:pic>
      <p:pic>
        <p:nvPicPr>
          <p:cNvPr id="18" name="Picture 17">
            <a:extLst>
              <a:ext uri="{FF2B5EF4-FFF2-40B4-BE49-F238E27FC236}">
                <a16:creationId xmlns:a16="http://schemas.microsoft.com/office/drawing/2014/main" id="{B0E16C41-838E-28FF-7285-F40254F2F540}"/>
              </a:ext>
            </a:extLst>
          </p:cNvPr>
          <p:cNvPicPr>
            <a:picLocks noChangeAspect="1"/>
          </p:cNvPicPr>
          <p:nvPr/>
        </p:nvPicPr>
        <p:blipFill>
          <a:blip r:embed="rId6"/>
          <a:stretch>
            <a:fillRect/>
          </a:stretch>
        </p:blipFill>
        <p:spPr>
          <a:xfrm>
            <a:off x="10574343" y="6503436"/>
            <a:ext cx="636469" cy="299140"/>
          </a:xfrm>
          <a:prstGeom prst="rect">
            <a:avLst/>
          </a:prstGeom>
        </p:spPr>
      </p:pic>
      <p:sp>
        <p:nvSpPr>
          <p:cNvPr id="5" name="TextBox 4">
            <a:extLst>
              <a:ext uri="{FF2B5EF4-FFF2-40B4-BE49-F238E27FC236}">
                <a16:creationId xmlns:a16="http://schemas.microsoft.com/office/drawing/2014/main" id="{61D9C5B0-5FE9-0EED-9E8E-8767158E50B3}"/>
              </a:ext>
            </a:extLst>
          </p:cNvPr>
          <p:cNvSpPr txBox="1"/>
          <p:nvPr/>
        </p:nvSpPr>
        <p:spPr>
          <a:xfrm>
            <a:off x="301185" y="6474566"/>
            <a:ext cx="5474576" cy="276999"/>
          </a:xfrm>
          <a:prstGeom prst="rect">
            <a:avLst/>
          </a:prstGeom>
          <a:noFill/>
        </p:spPr>
        <p:txBody>
          <a:bodyPr wrap="none" rtlCol="0">
            <a:spAutoFit/>
          </a:bodyPr>
          <a:lstStyle/>
          <a:p>
            <a:r>
              <a:rPr lang="en-US" sz="1200" i="1" dirty="0">
                <a:effectLst/>
                <a:ea typeface="Calibri" panose="020F0502020204030204" pitchFamily="34" charset="0"/>
              </a:rPr>
              <a:t>*Note: these lines are cross-sections of the home, and not just exterior walls</a:t>
            </a:r>
            <a:endParaRPr lang="en-US" sz="1200" i="1" dirty="0"/>
          </a:p>
        </p:txBody>
      </p:sp>
      <p:sp>
        <p:nvSpPr>
          <p:cNvPr id="8" name="Slide Number Placeholder 7">
            <a:extLst>
              <a:ext uri="{FF2B5EF4-FFF2-40B4-BE49-F238E27FC236}">
                <a16:creationId xmlns:a16="http://schemas.microsoft.com/office/drawing/2014/main" id="{36D9FF78-5B21-1F31-1161-BC8D8A289F41}"/>
              </a:ext>
            </a:extLst>
          </p:cNvPr>
          <p:cNvSpPr>
            <a:spLocks noGrp="1"/>
          </p:cNvSpPr>
          <p:nvPr>
            <p:ph type="sldNum" sz="quarter" idx="12"/>
          </p:nvPr>
        </p:nvSpPr>
        <p:spPr/>
        <p:txBody>
          <a:bodyPr>
            <a:normAutofit lnSpcReduction="10000"/>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57867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CEC3D-F8C3-16D2-32F4-7D065703A26D}"/>
              </a:ext>
            </a:extLst>
          </p:cNvPr>
          <p:cNvPicPr>
            <a:picLocks noChangeAspect="1"/>
          </p:cNvPicPr>
          <p:nvPr/>
        </p:nvPicPr>
        <p:blipFill rotWithShape="1">
          <a:blip r:embed="rId3"/>
          <a:srcRect l="1967" t="2840"/>
          <a:stretch/>
        </p:blipFill>
        <p:spPr>
          <a:xfrm>
            <a:off x="6128866" y="3232898"/>
            <a:ext cx="4565375" cy="3419322"/>
          </a:xfrm>
          <a:prstGeom prst="rect">
            <a:avLst/>
          </a:prstGeom>
        </p:spPr>
      </p:pic>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4"/>
          <a:stretch>
            <a:fillRect/>
          </a:stretch>
        </p:blipFill>
        <p:spPr>
          <a:xfrm>
            <a:off x="10162190" y="-2540"/>
            <a:ext cx="1135380" cy="1135380"/>
          </a:xfrm>
          <a:prstGeom prst="rect">
            <a:avLst/>
          </a:prstGeom>
        </p:spPr>
      </p:pic>
      <p:sp>
        <p:nvSpPr>
          <p:cNvPr id="13" name="Rectangle 12">
            <a:extLst>
              <a:ext uri="{FF2B5EF4-FFF2-40B4-BE49-F238E27FC236}">
                <a16:creationId xmlns:a16="http://schemas.microsoft.com/office/drawing/2014/main" id="{F9FAF171-1481-771B-D840-EEDAAEAF8023}"/>
              </a:ext>
            </a:extLst>
          </p:cNvPr>
          <p:cNvSpPr/>
          <p:nvPr/>
        </p:nvSpPr>
        <p:spPr>
          <a:xfrm>
            <a:off x="7845808" y="6319958"/>
            <a:ext cx="853499" cy="366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0E16C41-838E-28FF-7285-F40254F2F540}"/>
              </a:ext>
            </a:extLst>
          </p:cNvPr>
          <p:cNvPicPr>
            <a:picLocks noChangeAspect="1"/>
          </p:cNvPicPr>
          <p:nvPr/>
        </p:nvPicPr>
        <p:blipFill>
          <a:blip r:embed="rId5"/>
          <a:stretch>
            <a:fillRect/>
          </a:stretch>
        </p:blipFill>
        <p:spPr>
          <a:xfrm>
            <a:off x="10574343" y="6503436"/>
            <a:ext cx="636469" cy="299140"/>
          </a:xfrm>
          <a:prstGeom prst="rect">
            <a:avLst/>
          </a:prstGeom>
        </p:spPr>
      </p:pic>
      <p:sp>
        <p:nvSpPr>
          <p:cNvPr id="12" name="TextBox 11">
            <a:extLst>
              <a:ext uri="{FF2B5EF4-FFF2-40B4-BE49-F238E27FC236}">
                <a16:creationId xmlns:a16="http://schemas.microsoft.com/office/drawing/2014/main" id="{1959348F-DF0D-2F1E-13CE-9A97C0E8D3F2}"/>
              </a:ext>
            </a:extLst>
          </p:cNvPr>
          <p:cNvSpPr txBox="1"/>
          <p:nvPr/>
        </p:nvSpPr>
        <p:spPr>
          <a:xfrm rot="4506347">
            <a:off x="5740326" y="5622655"/>
            <a:ext cx="889988" cy="246221"/>
          </a:xfrm>
          <a:prstGeom prst="rect">
            <a:avLst/>
          </a:prstGeom>
          <a:noFill/>
        </p:spPr>
        <p:txBody>
          <a:bodyPr wrap="none" rtlCol="0">
            <a:spAutoFit/>
          </a:bodyPr>
          <a:lstStyle/>
          <a:p>
            <a:pPr algn="ctr"/>
            <a:r>
              <a:rPr lang="en-US" sz="1000" dirty="0"/>
              <a:t>S T R E </a:t>
            </a:r>
            <a:r>
              <a:rPr lang="en-US" sz="1000" dirty="0" err="1"/>
              <a:t>E</a:t>
            </a:r>
            <a:r>
              <a:rPr lang="en-US" sz="1000" dirty="0"/>
              <a:t> T</a:t>
            </a:r>
          </a:p>
        </p:txBody>
      </p:sp>
      <p:pic>
        <p:nvPicPr>
          <p:cNvPr id="8" name="Picture 7">
            <a:extLst>
              <a:ext uri="{FF2B5EF4-FFF2-40B4-BE49-F238E27FC236}">
                <a16:creationId xmlns:a16="http://schemas.microsoft.com/office/drawing/2014/main" id="{F639482B-FCF9-19FA-89CE-56F62FAF3191}"/>
              </a:ext>
            </a:extLst>
          </p:cNvPr>
          <p:cNvPicPr>
            <a:picLocks noChangeAspect="1"/>
          </p:cNvPicPr>
          <p:nvPr/>
        </p:nvPicPr>
        <p:blipFill>
          <a:blip r:embed="rId6"/>
          <a:stretch>
            <a:fillRect/>
          </a:stretch>
        </p:blipFill>
        <p:spPr>
          <a:xfrm>
            <a:off x="441804" y="3467472"/>
            <a:ext cx="3482467" cy="2565639"/>
          </a:xfrm>
          <a:prstGeom prst="rect">
            <a:avLst/>
          </a:prstGeom>
        </p:spPr>
      </p:pic>
      <p:sp>
        <p:nvSpPr>
          <p:cNvPr id="17" name="Rectangle 16">
            <a:extLst>
              <a:ext uri="{FF2B5EF4-FFF2-40B4-BE49-F238E27FC236}">
                <a16:creationId xmlns:a16="http://schemas.microsoft.com/office/drawing/2014/main" id="{7968FB3C-BA35-D127-C0F0-C6D05F571F64}"/>
              </a:ext>
            </a:extLst>
          </p:cNvPr>
          <p:cNvSpPr/>
          <p:nvPr/>
        </p:nvSpPr>
        <p:spPr>
          <a:xfrm>
            <a:off x="6858000" y="4043680"/>
            <a:ext cx="2153920" cy="1310640"/>
          </a:xfrm>
          <a:prstGeom prst="rect">
            <a:avLst/>
          </a:prstGeom>
          <a:no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700E0A4-B35A-7FDB-A04D-7679FCBB75CE}"/>
              </a:ext>
            </a:extLst>
          </p:cNvPr>
          <p:cNvPicPr>
            <a:picLocks noChangeAspect="1"/>
          </p:cNvPicPr>
          <p:nvPr/>
        </p:nvPicPr>
        <p:blipFill rotWithShape="1">
          <a:blip r:embed="rId3"/>
          <a:srcRect l="18476" t="17330" r="33010" b="37000"/>
          <a:stretch/>
        </p:blipFill>
        <p:spPr>
          <a:xfrm>
            <a:off x="3233676" y="1524990"/>
            <a:ext cx="3684750" cy="2621273"/>
          </a:xfrm>
          <a:prstGeom prst="rect">
            <a:avLst/>
          </a:prstGeom>
          <a:ln w="38100">
            <a:solidFill>
              <a:srgbClr val="7030A0"/>
            </a:solidFill>
            <a:prstDash val="solid"/>
          </a:ln>
        </p:spPr>
      </p:pic>
      <p:sp>
        <p:nvSpPr>
          <p:cNvPr id="11" name="TextBox 10">
            <a:extLst>
              <a:ext uri="{FF2B5EF4-FFF2-40B4-BE49-F238E27FC236}">
                <a16:creationId xmlns:a16="http://schemas.microsoft.com/office/drawing/2014/main" id="{C9F5B574-2C47-38C2-D12E-7B8BEC7AC821}"/>
              </a:ext>
            </a:extLst>
          </p:cNvPr>
          <p:cNvSpPr txBox="1"/>
          <p:nvPr/>
        </p:nvSpPr>
        <p:spPr>
          <a:xfrm>
            <a:off x="695631" y="1979256"/>
            <a:ext cx="2973891" cy="246221"/>
          </a:xfrm>
          <a:prstGeom prst="rect">
            <a:avLst/>
          </a:prstGeom>
          <a:solidFill>
            <a:schemeClr val="bg1"/>
          </a:solidFill>
        </p:spPr>
        <p:txBody>
          <a:bodyPr wrap="none" rtlCol="0">
            <a:spAutoFit/>
          </a:bodyPr>
          <a:lstStyle/>
          <a:p>
            <a:pPr algn="ctr"/>
            <a:r>
              <a:rPr lang="en-US" sz="1000" b="1" dirty="0">
                <a:solidFill>
                  <a:srgbClr val="FF00FF"/>
                </a:solidFill>
              </a:rPr>
              <a:t>If greater than 53.22’ to Line B – complies.</a:t>
            </a:r>
          </a:p>
        </p:txBody>
      </p:sp>
      <p:sp>
        <p:nvSpPr>
          <p:cNvPr id="3" name="TextBox 2">
            <a:extLst>
              <a:ext uri="{FF2B5EF4-FFF2-40B4-BE49-F238E27FC236}">
                <a16:creationId xmlns:a16="http://schemas.microsoft.com/office/drawing/2014/main" id="{D417190E-ABE2-7B58-54C8-DFB263813C04}"/>
              </a:ext>
            </a:extLst>
          </p:cNvPr>
          <p:cNvSpPr txBox="1"/>
          <p:nvPr/>
        </p:nvSpPr>
        <p:spPr>
          <a:xfrm>
            <a:off x="718668" y="1540874"/>
            <a:ext cx="3550973" cy="400110"/>
          </a:xfrm>
          <a:prstGeom prst="rect">
            <a:avLst/>
          </a:prstGeom>
          <a:solidFill>
            <a:schemeClr val="bg1"/>
          </a:solidFill>
        </p:spPr>
        <p:txBody>
          <a:bodyPr wrap="none" rtlCol="0">
            <a:spAutoFit/>
          </a:bodyPr>
          <a:lstStyle/>
          <a:p>
            <a:pPr algn="ctr"/>
            <a:r>
              <a:rPr lang="en-US" sz="1000" b="1" dirty="0">
                <a:solidFill>
                  <a:srgbClr val="FF00FF"/>
                </a:solidFill>
              </a:rPr>
              <a:t>Applicant to dimension setback from PL to Line A:</a:t>
            </a:r>
          </a:p>
          <a:p>
            <a:pPr algn="ctr"/>
            <a:r>
              <a:rPr lang="en-US" sz="1000" b="1" dirty="0">
                <a:solidFill>
                  <a:srgbClr val="FF00FF"/>
                </a:solidFill>
              </a:rPr>
              <a:t>If greater than 46.72’ – complies.</a:t>
            </a:r>
          </a:p>
        </p:txBody>
      </p:sp>
      <p:cxnSp>
        <p:nvCxnSpPr>
          <p:cNvPr id="20" name="Straight Connector 19">
            <a:extLst>
              <a:ext uri="{FF2B5EF4-FFF2-40B4-BE49-F238E27FC236}">
                <a16:creationId xmlns:a16="http://schemas.microsoft.com/office/drawing/2014/main" id="{CFD21F55-F5CD-FB7D-1646-D8769FAEC596}"/>
              </a:ext>
            </a:extLst>
          </p:cNvPr>
          <p:cNvCxnSpPr>
            <a:cxnSpLocks/>
          </p:cNvCxnSpPr>
          <p:nvPr/>
        </p:nvCxnSpPr>
        <p:spPr>
          <a:xfrm>
            <a:off x="4130040" y="1734820"/>
            <a:ext cx="127000" cy="497840"/>
          </a:xfrm>
          <a:prstGeom prst="line">
            <a:avLst/>
          </a:prstGeom>
          <a:ln w="19050">
            <a:solidFill>
              <a:srgbClr val="335EE9"/>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A82A4F-8485-EDDB-350A-D1058F00EEC2}"/>
              </a:ext>
            </a:extLst>
          </p:cNvPr>
          <p:cNvCxnSpPr>
            <a:cxnSpLocks/>
          </p:cNvCxnSpPr>
          <p:nvPr/>
        </p:nvCxnSpPr>
        <p:spPr>
          <a:xfrm>
            <a:off x="3584434" y="2122241"/>
            <a:ext cx="469406" cy="0"/>
          </a:xfrm>
          <a:prstGeom prst="line">
            <a:avLst/>
          </a:prstGeom>
          <a:ln w="19050">
            <a:solidFill>
              <a:srgbClr val="335EE9"/>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B6CD44-E610-F033-8787-D76B5690B8A4}"/>
              </a:ext>
            </a:extLst>
          </p:cNvPr>
          <p:cNvCxnSpPr>
            <a:cxnSpLocks/>
          </p:cNvCxnSpPr>
          <p:nvPr/>
        </p:nvCxnSpPr>
        <p:spPr>
          <a:xfrm>
            <a:off x="4066540" y="2122241"/>
            <a:ext cx="43180" cy="156139"/>
          </a:xfrm>
          <a:prstGeom prst="line">
            <a:avLst/>
          </a:prstGeom>
          <a:ln w="19050">
            <a:solidFill>
              <a:srgbClr val="335EE9"/>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7BF567E-67BA-5C4D-CBE4-CA4FE32B32EC}"/>
              </a:ext>
            </a:extLst>
          </p:cNvPr>
          <p:cNvSpPr txBox="1"/>
          <p:nvPr/>
        </p:nvSpPr>
        <p:spPr>
          <a:xfrm>
            <a:off x="301185" y="6474566"/>
            <a:ext cx="5474576" cy="276999"/>
          </a:xfrm>
          <a:prstGeom prst="rect">
            <a:avLst/>
          </a:prstGeom>
          <a:noFill/>
        </p:spPr>
        <p:txBody>
          <a:bodyPr wrap="none" rtlCol="0">
            <a:spAutoFit/>
          </a:bodyPr>
          <a:lstStyle/>
          <a:p>
            <a:r>
              <a:rPr lang="en-US" sz="1200" i="1" dirty="0">
                <a:effectLst/>
                <a:ea typeface="Calibri" panose="020F0502020204030204" pitchFamily="34" charset="0"/>
              </a:rPr>
              <a:t>*Note: these lines are cross-sections of the home, and not just exterior walls</a:t>
            </a:r>
            <a:endParaRPr lang="en-US" sz="1200" i="1" dirty="0"/>
          </a:p>
        </p:txBody>
      </p:sp>
      <p:sp>
        <p:nvSpPr>
          <p:cNvPr id="7" name="Slide Number Placeholder 6">
            <a:extLst>
              <a:ext uri="{FF2B5EF4-FFF2-40B4-BE49-F238E27FC236}">
                <a16:creationId xmlns:a16="http://schemas.microsoft.com/office/drawing/2014/main" id="{F619C234-9C78-A897-7C98-DF6B7BAE402A}"/>
              </a:ext>
            </a:extLst>
          </p:cNvPr>
          <p:cNvSpPr>
            <a:spLocks noGrp="1"/>
          </p:cNvSpPr>
          <p:nvPr>
            <p:ph type="sldNum" sz="quarter" idx="12"/>
          </p:nvPr>
        </p:nvSpPr>
        <p:spPr/>
        <p:txBody>
          <a:bodyPr>
            <a:normAutofit lnSpcReduction="10000"/>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426298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0B6983-4FCC-C397-F859-8A5C116E7B5C}"/>
              </a:ext>
            </a:extLst>
          </p:cNvPr>
          <p:cNvPicPr>
            <a:picLocks noChangeAspect="1"/>
          </p:cNvPicPr>
          <p:nvPr/>
        </p:nvPicPr>
        <p:blipFill>
          <a:blip r:embed="rId3"/>
          <a:stretch>
            <a:fillRect/>
          </a:stretch>
        </p:blipFill>
        <p:spPr>
          <a:xfrm>
            <a:off x="110292" y="1132840"/>
            <a:ext cx="7156179" cy="5306902"/>
          </a:xfrm>
          <a:prstGeom prst="rect">
            <a:avLst/>
          </a:prstGeom>
        </p:spPr>
      </p:pic>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4"/>
          <a:stretch>
            <a:fillRect/>
          </a:stretch>
        </p:blipFill>
        <p:spPr>
          <a:xfrm>
            <a:off x="10162190" y="-2540"/>
            <a:ext cx="1135380" cy="1135380"/>
          </a:xfrm>
          <a:prstGeom prst="rect">
            <a:avLst/>
          </a:prstGeom>
        </p:spPr>
      </p:pic>
      <p:sp>
        <p:nvSpPr>
          <p:cNvPr id="13" name="Rectangle 12">
            <a:extLst>
              <a:ext uri="{FF2B5EF4-FFF2-40B4-BE49-F238E27FC236}">
                <a16:creationId xmlns:a16="http://schemas.microsoft.com/office/drawing/2014/main" id="{F9FAF171-1481-771B-D840-EEDAAEAF8023}"/>
              </a:ext>
            </a:extLst>
          </p:cNvPr>
          <p:cNvSpPr/>
          <p:nvPr/>
        </p:nvSpPr>
        <p:spPr>
          <a:xfrm>
            <a:off x="3446311" y="5882640"/>
            <a:ext cx="1082767" cy="62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0E16C41-838E-28FF-7285-F40254F2F540}"/>
              </a:ext>
            </a:extLst>
          </p:cNvPr>
          <p:cNvPicPr>
            <a:picLocks noChangeAspect="1"/>
          </p:cNvPicPr>
          <p:nvPr/>
        </p:nvPicPr>
        <p:blipFill>
          <a:blip r:embed="rId5"/>
          <a:stretch>
            <a:fillRect/>
          </a:stretch>
        </p:blipFill>
        <p:spPr>
          <a:xfrm>
            <a:off x="10574343" y="6503436"/>
            <a:ext cx="636469" cy="299140"/>
          </a:xfrm>
          <a:prstGeom prst="rect">
            <a:avLst/>
          </a:prstGeom>
        </p:spPr>
      </p:pic>
      <p:sp>
        <p:nvSpPr>
          <p:cNvPr id="3" name="TextBox 2">
            <a:extLst>
              <a:ext uri="{FF2B5EF4-FFF2-40B4-BE49-F238E27FC236}">
                <a16:creationId xmlns:a16="http://schemas.microsoft.com/office/drawing/2014/main" id="{D417190E-ABE2-7B58-54C8-DFB263813C04}"/>
              </a:ext>
            </a:extLst>
          </p:cNvPr>
          <p:cNvSpPr txBox="1"/>
          <p:nvPr/>
        </p:nvSpPr>
        <p:spPr>
          <a:xfrm rot="20850955">
            <a:off x="3886614" y="3674626"/>
            <a:ext cx="3215944" cy="369332"/>
          </a:xfrm>
          <a:prstGeom prst="rect">
            <a:avLst/>
          </a:prstGeom>
          <a:noFill/>
        </p:spPr>
        <p:txBody>
          <a:bodyPr wrap="none" rtlCol="0">
            <a:spAutoFit/>
          </a:bodyPr>
          <a:lstStyle/>
          <a:p>
            <a:pPr algn="ctr"/>
            <a:r>
              <a:rPr lang="en-US" sz="900" b="1" dirty="0">
                <a:solidFill>
                  <a:srgbClr val="FF00FF"/>
                </a:solidFill>
              </a:rPr>
              <a:t>Applicant to dimension setback from PL to Line A:</a:t>
            </a:r>
          </a:p>
          <a:p>
            <a:pPr algn="ctr"/>
            <a:r>
              <a:rPr lang="en-US" sz="900" b="1" dirty="0">
                <a:solidFill>
                  <a:srgbClr val="FF00FF"/>
                </a:solidFill>
              </a:rPr>
              <a:t>If greater than 82.10’ – complies.</a:t>
            </a:r>
          </a:p>
        </p:txBody>
      </p:sp>
      <p:sp>
        <p:nvSpPr>
          <p:cNvPr id="11" name="TextBox 10">
            <a:extLst>
              <a:ext uri="{FF2B5EF4-FFF2-40B4-BE49-F238E27FC236}">
                <a16:creationId xmlns:a16="http://schemas.microsoft.com/office/drawing/2014/main" id="{C9F5B574-2C47-38C2-D12E-7B8BEC7AC821}"/>
              </a:ext>
            </a:extLst>
          </p:cNvPr>
          <p:cNvSpPr txBox="1"/>
          <p:nvPr/>
        </p:nvSpPr>
        <p:spPr>
          <a:xfrm rot="20850955">
            <a:off x="4407589" y="3051766"/>
            <a:ext cx="2173993" cy="230832"/>
          </a:xfrm>
          <a:prstGeom prst="rect">
            <a:avLst/>
          </a:prstGeom>
          <a:noFill/>
        </p:spPr>
        <p:txBody>
          <a:bodyPr wrap="none" rtlCol="0">
            <a:spAutoFit/>
          </a:bodyPr>
          <a:lstStyle/>
          <a:p>
            <a:pPr algn="ctr"/>
            <a:r>
              <a:rPr lang="en-US" sz="900" b="1" dirty="0">
                <a:solidFill>
                  <a:srgbClr val="FF00FF"/>
                </a:solidFill>
              </a:rPr>
              <a:t>If greater than 39.85’ – complies.</a:t>
            </a:r>
          </a:p>
        </p:txBody>
      </p:sp>
      <p:sp>
        <p:nvSpPr>
          <p:cNvPr id="12" name="TextBox 11">
            <a:extLst>
              <a:ext uri="{FF2B5EF4-FFF2-40B4-BE49-F238E27FC236}">
                <a16:creationId xmlns:a16="http://schemas.microsoft.com/office/drawing/2014/main" id="{1959348F-DF0D-2F1E-13CE-9A97C0E8D3F2}"/>
              </a:ext>
            </a:extLst>
          </p:cNvPr>
          <p:cNvSpPr txBox="1"/>
          <p:nvPr/>
        </p:nvSpPr>
        <p:spPr>
          <a:xfrm rot="4506347">
            <a:off x="10412" y="5117670"/>
            <a:ext cx="889988" cy="246221"/>
          </a:xfrm>
          <a:prstGeom prst="rect">
            <a:avLst/>
          </a:prstGeom>
          <a:noFill/>
        </p:spPr>
        <p:txBody>
          <a:bodyPr wrap="none" rtlCol="0">
            <a:spAutoFit/>
          </a:bodyPr>
          <a:lstStyle/>
          <a:p>
            <a:pPr algn="ctr"/>
            <a:r>
              <a:rPr lang="en-US" sz="1000" dirty="0"/>
              <a:t>S T R E </a:t>
            </a:r>
            <a:r>
              <a:rPr lang="en-US" sz="1000" dirty="0" err="1"/>
              <a:t>E</a:t>
            </a:r>
            <a:r>
              <a:rPr lang="en-US" sz="1000" dirty="0"/>
              <a:t> T</a:t>
            </a:r>
          </a:p>
        </p:txBody>
      </p:sp>
      <p:pic>
        <p:nvPicPr>
          <p:cNvPr id="14" name="Picture 13">
            <a:extLst>
              <a:ext uri="{FF2B5EF4-FFF2-40B4-BE49-F238E27FC236}">
                <a16:creationId xmlns:a16="http://schemas.microsoft.com/office/drawing/2014/main" id="{FC95D855-D345-26CF-0ED9-5E1EAA136E61}"/>
              </a:ext>
            </a:extLst>
          </p:cNvPr>
          <p:cNvPicPr>
            <a:picLocks noChangeAspect="1"/>
          </p:cNvPicPr>
          <p:nvPr/>
        </p:nvPicPr>
        <p:blipFill>
          <a:blip r:embed="rId6"/>
          <a:stretch>
            <a:fillRect/>
          </a:stretch>
        </p:blipFill>
        <p:spPr>
          <a:xfrm>
            <a:off x="7488669" y="3429000"/>
            <a:ext cx="3390210" cy="2563148"/>
          </a:xfrm>
          <a:prstGeom prst="rect">
            <a:avLst/>
          </a:prstGeom>
        </p:spPr>
      </p:pic>
      <p:sp>
        <p:nvSpPr>
          <p:cNvPr id="5" name="TextBox 4">
            <a:extLst>
              <a:ext uri="{FF2B5EF4-FFF2-40B4-BE49-F238E27FC236}">
                <a16:creationId xmlns:a16="http://schemas.microsoft.com/office/drawing/2014/main" id="{F8C02776-BFFC-B20E-2305-2AABA9642324}"/>
              </a:ext>
            </a:extLst>
          </p:cNvPr>
          <p:cNvSpPr txBox="1"/>
          <p:nvPr/>
        </p:nvSpPr>
        <p:spPr>
          <a:xfrm>
            <a:off x="301185" y="6474566"/>
            <a:ext cx="5474576" cy="276999"/>
          </a:xfrm>
          <a:prstGeom prst="rect">
            <a:avLst/>
          </a:prstGeom>
          <a:noFill/>
        </p:spPr>
        <p:txBody>
          <a:bodyPr wrap="none" rtlCol="0">
            <a:spAutoFit/>
          </a:bodyPr>
          <a:lstStyle/>
          <a:p>
            <a:r>
              <a:rPr lang="en-US" sz="1200" i="1" dirty="0">
                <a:effectLst/>
                <a:ea typeface="Calibri" panose="020F0502020204030204" pitchFamily="34" charset="0"/>
              </a:rPr>
              <a:t>*Note: these lines are cross-sections of the home, and not just exterior walls</a:t>
            </a:r>
            <a:endParaRPr lang="en-US" sz="1200" i="1" dirty="0"/>
          </a:p>
        </p:txBody>
      </p:sp>
      <p:sp>
        <p:nvSpPr>
          <p:cNvPr id="6" name="Slide Number Placeholder 5">
            <a:extLst>
              <a:ext uri="{FF2B5EF4-FFF2-40B4-BE49-F238E27FC236}">
                <a16:creationId xmlns:a16="http://schemas.microsoft.com/office/drawing/2014/main" id="{E99154CB-0389-8239-0601-F936DDEFD177}"/>
              </a:ext>
            </a:extLst>
          </p:cNvPr>
          <p:cNvSpPr>
            <a:spLocks noGrp="1"/>
          </p:cNvSpPr>
          <p:nvPr>
            <p:ph type="sldNum" sz="quarter" idx="12"/>
          </p:nvPr>
        </p:nvSpPr>
        <p:spPr/>
        <p:txBody>
          <a:bodyPr>
            <a:normAutofit lnSpcReduction="10000"/>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921384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Algebraic Formula </a:t>
            </a:r>
            <a:r>
              <a:rPr lang="en-US" sz="2800" dirty="0"/>
              <a:t>– aka “Calculated Setback”</a:t>
            </a:r>
            <a:endParaRPr lang="en-US" dirty="0"/>
          </a:p>
        </p:txBody>
      </p:sp>
      <p:pic>
        <p:nvPicPr>
          <p:cNvPr id="4" name="Picture 3"/>
          <p:cNvPicPr>
            <a:picLocks noChangeAspect="1"/>
          </p:cNvPicPr>
          <p:nvPr/>
        </p:nvPicPr>
        <p:blipFill>
          <a:blip r:embed="rId3"/>
          <a:stretch>
            <a:fillRect/>
          </a:stretch>
        </p:blipFill>
        <p:spPr>
          <a:xfrm>
            <a:off x="10162190" y="-2540"/>
            <a:ext cx="1135380" cy="1135380"/>
          </a:xfrm>
          <a:prstGeom prst="rect">
            <a:avLst/>
          </a:prstGeom>
        </p:spPr>
      </p:pic>
      <p:sp>
        <p:nvSpPr>
          <p:cNvPr id="13" name="Rectangle 12">
            <a:extLst>
              <a:ext uri="{FF2B5EF4-FFF2-40B4-BE49-F238E27FC236}">
                <a16:creationId xmlns:a16="http://schemas.microsoft.com/office/drawing/2014/main" id="{F9FAF171-1481-771B-D840-EEDAAEAF8023}"/>
              </a:ext>
            </a:extLst>
          </p:cNvPr>
          <p:cNvSpPr/>
          <p:nvPr/>
        </p:nvSpPr>
        <p:spPr>
          <a:xfrm>
            <a:off x="3446311" y="5882640"/>
            <a:ext cx="1082767" cy="62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0E16C41-838E-28FF-7285-F40254F2F540}"/>
              </a:ext>
            </a:extLst>
          </p:cNvPr>
          <p:cNvPicPr>
            <a:picLocks noChangeAspect="1"/>
          </p:cNvPicPr>
          <p:nvPr/>
        </p:nvPicPr>
        <p:blipFill>
          <a:blip r:embed="rId4"/>
          <a:stretch>
            <a:fillRect/>
          </a:stretch>
        </p:blipFill>
        <p:spPr>
          <a:xfrm>
            <a:off x="10574343" y="6503436"/>
            <a:ext cx="636469" cy="299140"/>
          </a:xfrm>
          <a:prstGeom prst="rect">
            <a:avLst/>
          </a:prstGeom>
        </p:spPr>
      </p:pic>
      <p:pic>
        <p:nvPicPr>
          <p:cNvPr id="6" name="Picture 5">
            <a:extLst>
              <a:ext uri="{FF2B5EF4-FFF2-40B4-BE49-F238E27FC236}">
                <a16:creationId xmlns:a16="http://schemas.microsoft.com/office/drawing/2014/main" id="{3E647AD6-CA2D-A323-C1C3-706D8221D27E}"/>
              </a:ext>
            </a:extLst>
          </p:cNvPr>
          <p:cNvPicPr>
            <a:picLocks noChangeAspect="1"/>
          </p:cNvPicPr>
          <p:nvPr/>
        </p:nvPicPr>
        <p:blipFill>
          <a:blip r:embed="rId5"/>
          <a:stretch>
            <a:fillRect/>
          </a:stretch>
        </p:blipFill>
        <p:spPr>
          <a:xfrm>
            <a:off x="193040" y="1458805"/>
            <a:ext cx="8568405" cy="4690886"/>
          </a:xfrm>
          <a:prstGeom prst="rect">
            <a:avLst/>
          </a:prstGeom>
          <a:ln w="12700">
            <a:solidFill>
              <a:schemeClr val="tx1"/>
            </a:solidFill>
          </a:ln>
        </p:spPr>
      </p:pic>
      <p:sp>
        <p:nvSpPr>
          <p:cNvPr id="7" name="TextBox 6">
            <a:extLst>
              <a:ext uri="{FF2B5EF4-FFF2-40B4-BE49-F238E27FC236}">
                <a16:creationId xmlns:a16="http://schemas.microsoft.com/office/drawing/2014/main" id="{22AE4BCA-9AE1-938A-645A-9DC5C62F0A57}"/>
              </a:ext>
            </a:extLst>
          </p:cNvPr>
          <p:cNvSpPr txBox="1"/>
          <p:nvPr/>
        </p:nvSpPr>
        <p:spPr>
          <a:xfrm>
            <a:off x="8836089" y="1679091"/>
            <a:ext cx="2227043" cy="4278094"/>
          </a:xfrm>
          <a:prstGeom prst="rect">
            <a:avLst/>
          </a:prstGeom>
          <a:noFill/>
        </p:spPr>
        <p:txBody>
          <a:bodyPr wrap="square" rtlCol="0">
            <a:spAutoFit/>
          </a:bodyPr>
          <a:lstStyle/>
          <a:p>
            <a:pPr algn="ctr"/>
            <a:r>
              <a:rPr lang="en-US" sz="1600" dirty="0"/>
              <a:t>To determine bldg. height for setback purposes, measurements can be made from the proposed grade (or existing grade if there is no change in grade).</a:t>
            </a:r>
          </a:p>
          <a:p>
            <a:pPr algn="ctr"/>
            <a:endParaRPr lang="en-US" sz="1600" dirty="0"/>
          </a:p>
          <a:p>
            <a:pPr algn="ctr"/>
            <a:endParaRPr lang="en-US" sz="1600" dirty="0"/>
          </a:p>
          <a:p>
            <a:pPr algn="ctr"/>
            <a:r>
              <a:rPr lang="en-US" sz="1600" i="1" dirty="0"/>
              <a:t>Note: the difference in method when calculating the maximum building height (use of average grade).</a:t>
            </a:r>
          </a:p>
        </p:txBody>
      </p:sp>
      <p:sp>
        <p:nvSpPr>
          <p:cNvPr id="3" name="Slide Number Placeholder 2">
            <a:extLst>
              <a:ext uri="{FF2B5EF4-FFF2-40B4-BE49-F238E27FC236}">
                <a16:creationId xmlns:a16="http://schemas.microsoft.com/office/drawing/2014/main" id="{E4EF8D3F-F652-13C4-B53B-F8CA2BFBC58F}"/>
              </a:ext>
            </a:extLst>
          </p:cNvPr>
          <p:cNvSpPr>
            <a:spLocks noGrp="1"/>
          </p:cNvSpPr>
          <p:nvPr>
            <p:ph type="sldNum" sz="quarter" idx="12"/>
          </p:nvPr>
        </p:nvSpPr>
        <p:spPr/>
        <p:txBody>
          <a:bodyPr>
            <a:normAutofit lnSpcReduction="10000"/>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05871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agram&#10;&#10;Description automatically generated">
            <a:extLst>
              <a:ext uri="{FF2B5EF4-FFF2-40B4-BE49-F238E27FC236}">
                <a16:creationId xmlns:a16="http://schemas.microsoft.com/office/drawing/2014/main" id="{42C25571-FEE1-44A6-50CF-D75EA513F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82900"/>
            <a:ext cx="83820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Content Placeholder 2">
            <a:extLst>
              <a:ext uri="{FF2B5EF4-FFF2-40B4-BE49-F238E27FC236}">
                <a16:creationId xmlns:a16="http://schemas.microsoft.com/office/drawing/2014/main" id="{A169C422-6411-38EA-BCDC-44F02DDCDB1C}"/>
              </a:ext>
            </a:extLst>
          </p:cNvPr>
          <p:cNvSpPr>
            <a:spLocks noGrp="1" noChangeArrowheads="1"/>
          </p:cNvSpPr>
          <p:nvPr>
            <p:ph idx="1"/>
          </p:nvPr>
        </p:nvSpPr>
        <p:spPr>
          <a:xfrm>
            <a:off x="1763714" y="1143000"/>
            <a:ext cx="8142287" cy="4559300"/>
          </a:xfrm>
        </p:spPr>
        <p:txBody>
          <a:bodyPr/>
          <a:lstStyle/>
          <a:p>
            <a:pPr marL="182880" indent="-182880" eaLnBrk="1" fontAlgn="auto" hangingPunct="1">
              <a:defRPr/>
            </a:pPr>
            <a:r>
              <a:rPr lang="en-US" altLang="en-US" sz="2400" dirty="0"/>
              <a:t>Detailed grading plans are required for almost all projects that involve a design professional.  </a:t>
            </a:r>
          </a:p>
          <a:p>
            <a:pPr marL="182880" indent="-182880" eaLnBrk="1" fontAlgn="auto" hangingPunct="1">
              <a:defRPr/>
            </a:pPr>
            <a:r>
              <a:rPr lang="en-US" altLang="en-US" sz="2400" dirty="0"/>
              <a:t>The Grading Ordinance Checklist fully details the plan requirements. </a:t>
            </a:r>
          </a:p>
        </p:txBody>
      </p:sp>
      <p:pic>
        <p:nvPicPr>
          <p:cNvPr id="7173" name="Picture 7">
            <a:extLst>
              <a:ext uri="{FF2B5EF4-FFF2-40B4-BE49-F238E27FC236}">
                <a16:creationId xmlns:a16="http://schemas.microsoft.com/office/drawing/2014/main" id="{05C1FCCF-4737-4962-249D-8B87F42F3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a:extLst>
              <a:ext uri="{FF2B5EF4-FFF2-40B4-BE49-F238E27FC236}">
                <a16:creationId xmlns:a16="http://schemas.microsoft.com/office/drawing/2014/main" id="{78B1C1ED-7C0E-D59C-A447-0E655D4C3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2677"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6CA40D1-36A1-AEA0-BA45-B615F539920A}"/>
              </a:ext>
            </a:extLst>
          </p:cNvPr>
          <p:cNvSpPr>
            <a:spLocks noGrp="1"/>
          </p:cNvSpPr>
          <p:nvPr>
            <p:ph type="sldNum" sz="quarter" idx="12"/>
          </p:nvPr>
        </p:nvSpPr>
        <p:spPr/>
        <p:txBody>
          <a:bodyPr/>
          <a:lstStyle/>
          <a:p>
            <a:pPr>
              <a:defRPr/>
            </a:pPr>
            <a:fld id="{F1F80CC5-DCDF-4951-A51C-50C71C694272}" type="slidenum">
              <a:rPr lang="en-US" altLang="en-US" smtClean="0"/>
              <a:pPr>
                <a:defRPr/>
              </a:pPr>
              <a:t>27</a:t>
            </a:fld>
            <a:endParaRPr lang="en-US" altLang="en-US" dirty="0"/>
          </a:p>
        </p:txBody>
      </p:sp>
      <p:sp>
        <p:nvSpPr>
          <p:cNvPr id="4" name="Rectangle 3">
            <a:extLst>
              <a:ext uri="{FF2B5EF4-FFF2-40B4-BE49-F238E27FC236}">
                <a16:creationId xmlns:a16="http://schemas.microsoft.com/office/drawing/2014/main" id="{5D098A14-01E3-3F51-B13D-B95B436E97EC}"/>
              </a:ext>
            </a:extLst>
          </p:cNvPr>
          <p:cNvSpPr/>
          <p:nvPr/>
        </p:nvSpPr>
        <p:spPr>
          <a:xfrm>
            <a:off x="1" y="0"/>
            <a:ext cx="10006466" cy="114300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Process - Overview</a:t>
            </a:r>
          </a:p>
        </p:txBody>
      </p:sp>
    </p:spTree>
    <p:extLst>
      <p:ext uri="{BB962C8B-B14F-4D97-AF65-F5344CB8AC3E}">
        <p14:creationId xmlns:p14="http://schemas.microsoft.com/office/powerpoint/2010/main" val="184250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2" descr="Text&#10;&#10;Description automatically generated with medium confidence">
            <a:extLst>
              <a:ext uri="{FF2B5EF4-FFF2-40B4-BE49-F238E27FC236}">
                <a16:creationId xmlns:a16="http://schemas.microsoft.com/office/drawing/2014/main" id="{27B6A5F7-AAAE-36DB-9BD1-E6C227F4CD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8452" y="685800"/>
            <a:ext cx="4097337" cy="5303838"/>
          </a:xfrm>
        </p:spPr>
      </p:pic>
      <p:pic>
        <p:nvPicPr>
          <p:cNvPr id="9219" name="Picture 5" descr="Text&#10;&#10;Description automatically generated">
            <a:extLst>
              <a:ext uri="{FF2B5EF4-FFF2-40B4-BE49-F238E27FC236}">
                <a16:creationId xmlns:a16="http://schemas.microsoft.com/office/drawing/2014/main" id="{8AE87C68-862A-CA79-8A08-A79E938D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9" y="685800"/>
            <a:ext cx="40989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a:extLst>
              <a:ext uri="{FF2B5EF4-FFF2-40B4-BE49-F238E27FC236}">
                <a16:creationId xmlns:a16="http://schemas.microsoft.com/office/drawing/2014/main" id="{FD76C1F0-43E7-D48F-F432-43F0BB4C6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
            <a:extLst>
              <a:ext uri="{FF2B5EF4-FFF2-40B4-BE49-F238E27FC236}">
                <a16:creationId xmlns:a16="http://schemas.microsoft.com/office/drawing/2014/main" id="{487F45B7-D407-C053-A1DE-00CE615D2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2211"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086A5AD-A1BA-F3DB-4C9B-B08EE548A0EC}"/>
              </a:ext>
            </a:extLst>
          </p:cNvPr>
          <p:cNvSpPr/>
          <p:nvPr/>
        </p:nvSpPr>
        <p:spPr>
          <a:xfrm>
            <a:off x="1676400" y="3276600"/>
            <a:ext cx="3848100" cy="2286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224" name="Group 18">
            <a:extLst>
              <a:ext uri="{FF2B5EF4-FFF2-40B4-BE49-F238E27FC236}">
                <a16:creationId xmlns:a16="http://schemas.microsoft.com/office/drawing/2014/main" id="{311F5D08-7D06-AF61-2B42-C29EFB7ADAF7}"/>
              </a:ext>
            </a:extLst>
          </p:cNvPr>
          <p:cNvGrpSpPr>
            <a:grpSpLocks/>
          </p:cNvGrpSpPr>
          <p:nvPr/>
        </p:nvGrpSpPr>
        <p:grpSpPr bwMode="auto">
          <a:xfrm>
            <a:off x="4235450" y="5637213"/>
            <a:ext cx="3003550" cy="912812"/>
            <a:chOff x="2712117" y="5636994"/>
            <a:chExt cx="3002883" cy="913031"/>
          </a:xfrm>
        </p:grpSpPr>
        <p:sp>
          <p:nvSpPr>
            <p:cNvPr id="9225" name="TextBox 15">
              <a:extLst>
                <a:ext uri="{FF2B5EF4-FFF2-40B4-BE49-F238E27FC236}">
                  <a16:creationId xmlns:a16="http://schemas.microsoft.com/office/drawing/2014/main" id="{A3168D3F-3F0A-6D3D-4E88-16EB39B083DB}"/>
                </a:ext>
              </a:extLst>
            </p:cNvPr>
            <p:cNvSpPr txBox="1">
              <a:spLocks noChangeArrowheads="1"/>
            </p:cNvSpPr>
            <p:nvPr/>
          </p:nvSpPr>
          <p:spPr bwMode="auto">
            <a:xfrm>
              <a:off x="3467650" y="5903694"/>
              <a:ext cx="2247350" cy="646331"/>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defTabSz="4572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defTabSz="4572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defTabSz="4572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defTabSz="457200" eaLnBrk="0" fontAlgn="base" hangingPunct="0">
                <a:spcBef>
                  <a:spcPct val="0"/>
                </a:spcBef>
                <a:spcAft>
                  <a:spcPct val="0"/>
                </a:spcAft>
                <a:defRPr>
                  <a:solidFill>
                    <a:schemeClr val="tx1"/>
                  </a:solidFill>
                  <a:latin typeface="Century Schoolbook" panose="02040604050505020304" pitchFamily="18" charset="0"/>
                </a:defRPr>
              </a:lvl9pPr>
            </a:lstStyle>
            <a:p>
              <a:r>
                <a:rPr lang="en-US" altLang="en-US">
                  <a:solidFill>
                    <a:srgbClr val="C00000"/>
                  </a:solidFill>
                </a:rPr>
                <a:t>DO NOT FORGET THE BASICS</a:t>
              </a:r>
            </a:p>
          </p:txBody>
        </p:sp>
        <p:cxnSp>
          <p:nvCxnSpPr>
            <p:cNvPr id="17" name="Straight Arrow Connector 16">
              <a:extLst>
                <a:ext uri="{FF2B5EF4-FFF2-40B4-BE49-F238E27FC236}">
                  <a16:creationId xmlns:a16="http://schemas.microsoft.com/office/drawing/2014/main" id="{FD498A16-2323-8B8B-E265-461DD0A27D65}"/>
                </a:ext>
              </a:extLst>
            </p:cNvPr>
            <p:cNvCxnSpPr>
              <a:cxnSpLocks/>
              <a:stCxn id="9225" idx="1"/>
            </p:cNvCxnSpPr>
            <p:nvPr/>
          </p:nvCxnSpPr>
          <p:spPr>
            <a:xfrm flipH="1" flipV="1">
              <a:off x="2712117" y="5636994"/>
              <a:ext cx="755482" cy="5891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3418597B-F3A9-2A44-12D7-C329B8186707}"/>
              </a:ext>
            </a:extLst>
          </p:cNvPr>
          <p:cNvSpPr>
            <a:spLocks noGrp="1"/>
          </p:cNvSpPr>
          <p:nvPr>
            <p:ph type="sldNum" sz="quarter" idx="12"/>
          </p:nvPr>
        </p:nvSpPr>
        <p:spPr/>
        <p:txBody>
          <a:bodyPr/>
          <a:lstStyle/>
          <a:p>
            <a:pPr>
              <a:defRPr/>
            </a:pPr>
            <a:fld id="{F1F80CC5-DCDF-4951-A51C-50C71C694272}" type="slidenum">
              <a:rPr lang="en-US" altLang="en-US" smtClean="0"/>
              <a:pPr>
                <a:defRPr/>
              </a:pPr>
              <a:t>28</a:t>
            </a:fld>
            <a:endParaRPr lang="en-US" altLang="en-US" dirty="0"/>
          </a:p>
        </p:txBody>
      </p:sp>
      <p:sp>
        <p:nvSpPr>
          <p:cNvPr id="4" name="Rectangle 3">
            <a:extLst>
              <a:ext uri="{FF2B5EF4-FFF2-40B4-BE49-F238E27FC236}">
                <a16:creationId xmlns:a16="http://schemas.microsoft.com/office/drawing/2014/main" id="{DB7A63A4-3DC9-8A45-06E3-519158A79135}"/>
              </a:ext>
            </a:extLst>
          </p:cNvPr>
          <p:cNvSpPr/>
          <p:nvPr/>
        </p:nvSpPr>
        <p:spPr>
          <a:xfrm>
            <a:off x="1" y="0"/>
            <a:ext cx="10082210" cy="949234"/>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Process - Overview</a:t>
            </a:r>
          </a:p>
        </p:txBody>
      </p:sp>
    </p:spTree>
    <p:extLst>
      <p:ext uri="{BB962C8B-B14F-4D97-AF65-F5344CB8AC3E}">
        <p14:creationId xmlns:p14="http://schemas.microsoft.com/office/powerpoint/2010/main" val="3047829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Text&#10;&#10;Description automatically generated">
            <a:extLst>
              <a:ext uri="{FF2B5EF4-FFF2-40B4-BE49-F238E27FC236}">
                <a16:creationId xmlns:a16="http://schemas.microsoft.com/office/drawing/2014/main" id="{B3FF4AB4-08CF-0894-B4AA-C6A9BCEDC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762000"/>
            <a:ext cx="4097337"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descr="Table&#10;&#10;Description automatically generated">
            <a:extLst>
              <a:ext uri="{FF2B5EF4-FFF2-40B4-BE49-F238E27FC236}">
                <a16:creationId xmlns:a16="http://schemas.microsoft.com/office/drawing/2014/main" id="{CF74A494-73E4-1016-E4C8-628497B98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9" y="762000"/>
            <a:ext cx="40989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a:extLst>
              <a:ext uri="{FF2B5EF4-FFF2-40B4-BE49-F238E27FC236}">
                <a16:creationId xmlns:a16="http://schemas.microsoft.com/office/drawing/2014/main" id="{02818703-5ADD-4165-AFEC-4C9AB5E81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
            <a:extLst>
              <a:ext uri="{FF2B5EF4-FFF2-40B4-BE49-F238E27FC236}">
                <a16:creationId xmlns:a16="http://schemas.microsoft.com/office/drawing/2014/main" id="{E05C72A5-C4A6-9FD4-71DE-633B1647D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1411" y="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20">
            <a:extLst>
              <a:ext uri="{FF2B5EF4-FFF2-40B4-BE49-F238E27FC236}">
                <a16:creationId xmlns:a16="http://schemas.microsoft.com/office/drawing/2014/main" id="{D3F489E5-2355-B3C5-A64C-C96C3780F1D9}"/>
              </a:ext>
            </a:extLst>
          </p:cNvPr>
          <p:cNvGrpSpPr>
            <a:grpSpLocks/>
          </p:cNvGrpSpPr>
          <p:nvPr/>
        </p:nvGrpSpPr>
        <p:grpSpPr bwMode="auto">
          <a:xfrm>
            <a:off x="3733800" y="4191000"/>
            <a:ext cx="3276600" cy="2209800"/>
            <a:chOff x="2209800" y="4114800"/>
            <a:chExt cx="3276600" cy="2209115"/>
          </a:xfrm>
        </p:grpSpPr>
        <p:sp>
          <p:nvSpPr>
            <p:cNvPr id="11273" name="TextBox 14">
              <a:extLst>
                <a:ext uri="{FF2B5EF4-FFF2-40B4-BE49-F238E27FC236}">
                  <a16:creationId xmlns:a16="http://schemas.microsoft.com/office/drawing/2014/main" id="{DB2048F5-2C52-59C2-E73D-F9069B49805A}"/>
                </a:ext>
              </a:extLst>
            </p:cNvPr>
            <p:cNvSpPr txBox="1">
              <a:spLocks noChangeArrowheads="1"/>
            </p:cNvSpPr>
            <p:nvPr/>
          </p:nvSpPr>
          <p:spPr bwMode="auto">
            <a:xfrm>
              <a:off x="2209800" y="5677584"/>
              <a:ext cx="3276600" cy="646331"/>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defTabSz="4572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defTabSz="4572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defTabSz="4572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defTabSz="457200" eaLnBrk="0" fontAlgn="base" hangingPunct="0">
                <a:spcBef>
                  <a:spcPct val="0"/>
                </a:spcBef>
                <a:spcAft>
                  <a:spcPct val="0"/>
                </a:spcAft>
                <a:defRPr>
                  <a:solidFill>
                    <a:schemeClr val="tx1"/>
                  </a:solidFill>
                  <a:latin typeface="Century Schoolbook" panose="02040604050505020304" pitchFamily="18" charset="0"/>
                </a:defRPr>
              </a:lvl9pPr>
            </a:lstStyle>
            <a:p>
              <a:pPr algn="ctr"/>
              <a:r>
                <a:rPr lang="en-US" altLang="en-US">
                  <a:solidFill>
                    <a:srgbClr val="C00000"/>
                  </a:solidFill>
                </a:rPr>
                <a:t>NOT ALL PROJECTS REQUIRE ROW PERMITS</a:t>
              </a:r>
            </a:p>
          </p:txBody>
        </p:sp>
        <p:cxnSp>
          <p:nvCxnSpPr>
            <p:cNvPr id="16" name="Straight Arrow Connector 15">
              <a:extLst>
                <a:ext uri="{FF2B5EF4-FFF2-40B4-BE49-F238E27FC236}">
                  <a16:creationId xmlns:a16="http://schemas.microsoft.com/office/drawing/2014/main" id="{1A998982-7BB8-AADF-1152-70537ACB62D7}"/>
                </a:ext>
              </a:extLst>
            </p:cNvPr>
            <p:cNvCxnSpPr>
              <a:cxnSpLocks/>
              <a:stCxn id="11273" idx="0"/>
            </p:cNvCxnSpPr>
            <p:nvPr/>
          </p:nvCxnSpPr>
          <p:spPr>
            <a:xfrm flipV="1">
              <a:off x="3848100" y="4114800"/>
              <a:ext cx="419100" cy="15632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A66E9BFF-7D91-C8E2-85B6-F17EF869F593}"/>
              </a:ext>
            </a:extLst>
          </p:cNvPr>
          <p:cNvSpPr/>
          <p:nvPr/>
        </p:nvSpPr>
        <p:spPr>
          <a:xfrm>
            <a:off x="5791200" y="990600"/>
            <a:ext cx="3848100" cy="3124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id="{06B71165-BC6A-A917-BE0A-85957CBC4557}"/>
              </a:ext>
            </a:extLst>
          </p:cNvPr>
          <p:cNvSpPr>
            <a:spLocks noGrp="1"/>
          </p:cNvSpPr>
          <p:nvPr>
            <p:ph type="sldNum" sz="quarter" idx="12"/>
          </p:nvPr>
        </p:nvSpPr>
        <p:spPr/>
        <p:txBody>
          <a:bodyPr/>
          <a:lstStyle/>
          <a:p>
            <a:pPr>
              <a:defRPr/>
            </a:pPr>
            <a:fld id="{F1F80CC5-DCDF-4951-A51C-50C71C694272}" type="slidenum">
              <a:rPr lang="en-US" altLang="en-US" smtClean="0"/>
              <a:pPr>
                <a:defRPr/>
              </a:pPr>
              <a:t>29</a:t>
            </a:fld>
            <a:endParaRPr lang="en-US" altLang="en-US" dirty="0"/>
          </a:p>
        </p:txBody>
      </p:sp>
      <p:sp>
        <p:nvSpPr>
          <p:cNvPr id="3" name="Rectangle 2">
            <a:extLst>
              <a:ext uri="{FF2B5EF4-FFF2-40B4-BE49-F238E27FC236}">
                <a16:creationId xmlns:a16="http://schemas.microsoft.com/office/drawing/2014/main" id="{22A73B87-A297-A75C-C99F-957D2FAD0937}"/>
              </a:ext>
            </a:extLst>
          </p:cNvPr>
          <p:cNvSpPr/>
          <p:nvPr/>
        </p:nvSpPr>
        <p:spPr>
          <a:xfrm>
            <a:off x="1" y="0"/>
            <a:ext cx="10082210" cy="949234"/>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Process - Overview</a:t>
            </a:r>
          </a:p>
        </p:txBody>
      </p:sp>
    </p:spTree>
    <p:extLst>
      <p:ext uri="{BB962C8B-B14F-4D97-AF65-F5344CB8AC3E}">
        <p14:creationId xmlns:p14="http://schemas.microsoft.com/office/powerpoint/2010/main" val="263091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Goals for Seminar </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TextBox 5">
            <a:extLst>
              <a:ext uri="{FF2B5EF4-FFF2-40B4-BE49-F238E27FC236}">
                <a16:creationId xmlns:a16="http://schemas.microsoft.com/office/drawing/2014/main" id="{79440EFD-2AD5-AB68-4F09-26EB44DA0D5F}"/>
              </a:ext>
            </a:extLst>
          </p:cNvPr>
          <p:cNvSpPr txBox="1"/>
          <p:nvPr/>
        </p:nvSpPr>
        <p:spPr>
          <a:xfrm>
            <a:off x="408562" y="1566153"/>
            <a:ext cx="9753628" cy="5170646"/>
          </a:xfrm>
          <a:prstGeom prst="rect">
            <a:avLst/>
          </a:prstGeom>
          <a:noFill/>
        </p:spPr>
        <p:txBody>
          <a:bodyPr wrap="square" rtlCol="0">
            <a:spAutoFit/>
          </a:bodyPr>
          <a:lstStyle/>
          <a:p>
            <a:r>
              <a:rPr lang="en-US" sz="3200" dirty="0"/>
              <a:t>Why are we here? </a:t>
            </a:r>
          </a:p>
          <a:p>
            <a:r>
              <a:rPr lang="en-US" dirty="0"/>
              <a:t>	</a:t>
            </a:r>
          </a:p>
          <a:p>
            <a:pPr marL="285750" indent="-285750" algn="just">
              <a:buFont typeface="Arial" panose="020B0604020202020204" pitchFamily="34" charset="0"/>
              <a:buChar char="•"/>
            </a:pPr>
            <a:r>
              <a:rPr lang="en-US" dirty="0"/>
              <a:t>Our job is to prepare applicants for an efficient building review and planning and zoning process for a project that is in accordance with the city ordinances.</a:t>
            </a:r>
          </a:p>
          <a:p>
            <a:endParaRPr lang="en-US" dirty="0"/>
          </a:p>
          <a:p>
            <a:r>
              <a:rPr lang="en-US" sz="3200" dirty="0"/>
              <a:t>What systems are in place to support that mission? </a:t>
            </a:r>
          </a:p>
          <a:p>
            <a:endParaRPr lang="en-US" dirty="0"/>
          </a:p>
          <a:p>
            <a:pPr marL="285750" indent="-285750">
              <a:buFont typeface="Arial" panose="020B0604020202020204" pitchFamily="34" charset="0"/>
              <a:buChar char="•"/>
            </a:pPr>
            <a:r>
              <a:rPr lang="en-US" dirty="0"/>
              <a:t>Electronic Plan Review</a:t>
            </a:r>
          </a:p>
          <a:p>
            <a:pPr marL="285750" indent="-285750">
              <a:buFont typeface="Arial" panose="020B0604020202020204" pitchFamily="34" charset="0"/>
              <a:buChar char="•"/>
            </a:pPr>
            <a:r>
              <a:rPr lang="en-US" dirty="0"/>
              <a:t>BSA Online</a:t>
            </a:r>
          </a:p>
          <a:p>
            <a:pPr marL="285750" indent="-285750">
              <a:buFont typeface="Arial" panose="020B0604020202020204" pitchFamily="34" charset="0"/>
              <a:buChar char="•"/>
            </a:pPr>
            <a:r>
              <a:rPr lang="en-US" dirty="0"/>
              <a:t>Checklists / Online resources </a:t>
            </a:r>
          </a:p>
          <a:p>
            <a:pPr marL="285750" indent="-285750">
              <a:buFont typeface="Arial" panose="020B0604020202020204" pitchFamily="34" charset="0"/>
              <a:buChar char="•"/>
            </a:pPr>
            <a:r>
              <a:rPr lang="en-US" dirty="0"/>
              <a:t>Pre-construction meetings	</a:t>
            </a:r>
          </a:p>
          <a:p>
            <a:pPr marL="285750" indent="-285750">
              <a:buFont typeface="Arial" panose="020B0604020202020204" pitchFamily="34" charset="0"/>
              <a:buChar char="•"/>
            </a:pPr>
            <a:r>
              <a:rPr lang="en-US" dirty="0"/>
              <a:t>Complimentary Planning Office Hours </a:t>
            </a:r>
          </a:p>
          <a:p>
            <a:pPr marL="285750" indent="-285750">
              <a:buFont typeface="Arial" panose="020B0604020202020204" pitchFamily="34" charset="0"/>
              <a:buChar char="•"/>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9375C552-700C-E1FE-01FD-16C4E08B42D5}"/>
              </a:ext>
            </a:extLst>
          </p:cNvPr>
          <p:cNvSpPr>
            <a:spLocks noGrp="1"/>
          </p:cNvSpPr>
          <p:nvPr>
            <p:ph type="sldNum" sz="quarter" idx="12"/>
          </p:nvPr>
        </p:nvSpPr>
        <p:spPr/>
        <p:txBody>
          <a:bodyPr>
            <a:normAutofit lnSpcReduction="10000"/>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609185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Text&#10;&#10;Description automatically generated">
            <a:extLst>
              <a:ext uri="{FF2B5EF4-FFF2-40B4-BE49-F238E27FC236}">
                <a16:creationId xmlns:a16="http://schemas.microsoft.com/office/drawing/2014/main" id="{E7A22E29-A781-4E18-6113-CD2290B3B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685800"/>
            <a:ext cx="4097337"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3" descr="Text&#10;&#10;Description automatically generated">
            <a:extLst>
              <a:ext uri="{FF2B5EF4-FFF2-40B4-BE49-F238E27FC236}">
                <a16:creationId xmlns:a16="http://schemas.microsoft.com/office/drawing/2014/main" id="{AFC360C3-F9D7-158C-9925-4ED444FF8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9" y="685800"/>
            <a:ext cx="40989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a:extLst>
              <a:ext uri="{FF2B5EF4-FFF2-40B4-BE49-F238E27FC236}">
                <a16:creationId xmlns:a16="http://schemas.microsoft.com/office/drawing/2014/main" id="{38C9A085-64B1-E6A8-788E-A8D056864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a:extLst>
              <a:ext uri="{FF2B5EF4-FFF2-40B4-BE49-F238E27FC236}">
                <a16:creationId xmlns:a16="http://schemas.microsoft.com/office/drawing/2014/main" id="{AF01650A-0C91-6D11-DCA8-6AF3FB79F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2211" y="51572"/>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CE16716-9435-D30E-F426-0006B357A512}"/>
              </a:ext>
            </a:extLst>
          </p:cNvPr>
          <p:cNvSpPr/>
          <p:nvPr/>
        </p:nvSpPr>
        <p:spPr>
          <a:xfrm>
            <a:off x="1681164" y="2971800"/>
            <a:ext cx="3843337" cy="2971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320" name="Group 14">
            <a:extLst>
              <a:ext uri="{FF2B5EF4-FFF2-40B4-BE49-F238E27FC236}">
                <a16:creationId xmlns:a16="http://schemas.microsoft.com/office/drawing/2014/main" id="{E0A18B1B-B554-942D-FDC2-655AB39DA3B3}"/>
              </a:ext>
            </a:extLst>
          </p:cNvPr>
          <p:cNvGrpSpPr>
            <a:grpSpLocks/>
          </p:cNvGrpSpPr>
          <p:nvPr/>
        </p:nvGrpSpPr>
        <p:grpSpPr bwMode="auto">
          <a:xfrm>
            <a:off x="5645150" y="4457701"/>
            <a:ext cx="4032250" cy="1190625"/>
            <a:chOff x="4121267" y="4457700"/>
            <a:chExt cx="4032133" cy="1190251"/>
          </a:xfrm>
        </p:grpSpPr>
        <p:sp>
          <p:nvSpPr>
            <p:cNvPr id="13321" name="TextBox 8">
              <a:extLst>
                <a:ext uri="{FF2B5EF4-FFF2-40B4-BE49-F238E27FC236}">
                  <a16:creationId xmlns:a16="http://schemas.microsoft.com/office/drawing/2014/main" id="{431431F5-37FD-A99C-DBA2-0C04B1293091}"/>
                </a:ext>
              </a:extLst>
            </p:cNvPr>
            <p:cNvSpPr txBox="1">
              <a:spLocks noChangeArrowheads="1"/>
            </p:cNvSpPr>
            <p:nvPr/>
          </p:nvSpPr>
          <p:spPr bwMode="auto">
            <a:xfrm>
              <a:off x="4876800" y="4724400"/>
              <a:ext cx="3276600" cy="923551"/>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defTabSz="4572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defTabSz="4572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defTabSz="4572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defTabSz="457200" eaLnBrk="0" fontAlgn="base" hangingPunct="0">
                <a:spcBef>
                  <a:spcPct val="0"/>
                </a:spcBef>
                <a:spcAft>
                  <a:spcPct val="0"/>
                </a:spcAft>
                <a:defRPr>
                  <a:solidFill>
                    <a:schemeClr val="tx1"/>
                  </a:solidFill>
                  <a:latin typeface="Century Schoolbook" panose="02040604050505020304" pitchFamily="18" charset="0"/>
                </a:defRPr>
              </a:lvl9pPr>
            </a:lstStyle>
            <a:p>
              <a:r>
                <a:rPr lang="en-US" altLang="en-US">
                  <a:solidFill>
                    <a:srgbClr val="C00000"/>
                  </a:solidFill>
                </a:rPr>
                <a:t>ALL PROJECTS REQUIRE SESC PERMITS AND MEASURES</a:t>
              </a:r>
            </a:p>
          </p:txBody>
        </p:sp>
        <p:cxnSp>
          <p:nvCxnSpPr>
            <p:cNvPr id="13" name="Straight Arrow Connector 12">
              <a:extLst>
                <a:ext uri="{FF2B5EF4-FFF2-40B4-BE49-F238E27FC236}">
                  <a16:creationId xmlns:a16="http://schemas.microsoft.com/office/drawing/2014/main" id="{909CE71F-F945-FFF4-FD65-CB1FAB8A0787}"/>
                </a:ext>
              </a:extLst>
            </p:cNvPr>
            <p:cNvCxnSpPr>
              <a:stCxn id="13321" idx="1"/>
            </p:cNvCxnSpPr>
            <p:nvPr/>
          </p:nvCxnSpPr>
          <p:spPr>
            <a:xfrm flipH="1" flipV="1">
              <a:off x="4121267" y="4457700"/>
              <a:ext cx="755628" cy="7284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2D1FA86D-9715-CAF2-4614-F3A328B5AB92}"/>
              </a:ext>
            </a:extLst>
          </p:cNvPr>
          <p:cNvSpPr>
            <a:spLocks noGrp="1"/>
          </p:cNvSpPr>
          <p:nvPr>
            <p:ph type="sldNum" sz="quarter" idx="12"/>
          </p:nvPr>
        </p:nvSpPr>
        <p:spPr/>
        <p:txBody>
          <a:bodyPr/>
          <a:lstStyle/>
          <a:p>
            <a:pPr>
              <a:defRPr/>
            </a:pPr>
            <a:fld id="{F1F80CC5-DCDF-4951-A51C-50C71C694272}" type="slidenum">
              <a:rPr lang="en-US" altLang="en-US" smtClean="0"/>
              <a:pPr>
                <a:defRPr/>
              </a:pPr>
              <a:t>30</a:t>
            </a:fld>
            <a:endParaRPr lang="en-US" altLang="en-US" dirty="0"/>
          </a:p>
        </p:txBody>
      </p:sp>
      <p:sp>
        <p:nvSpPr>
          <p:cNvPr id="3" name="Rectangle 2">
            <a:extLst>
              <a:ext uri="{FF2B5EF4-FFF2-40B4-BE49-F238E27FC236}">
                <a16:creationId xmlns:a16="http://schemas.microsoft.com/office/drawing/2014/main" id="{3C4ED84C-C06C-9736-4E25-0843483B7FA8}"/>
              </a:ext>
            </a:extLst>
          </p:cNvPr>
          <p:cNvSpPr/>
          <p:nvPr/>
        </p:nvSpPr>
        <p:spPr>
          <a:xfrm>
            <a:off x="1" y="0"/>
            <a:ext cx="10082210" cy="949234"/>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Process - Overview</a:t>
            </a:r>
          </a:p>
        </p:txBody>
      </p:sp>
    </p:spTree>
    <p:extLst>
      <p:ext uri="{BB962C8B-B14F-4D97-AF65-F5344CB8AC3E}">
        <p14:creationId xmlns:p14="http://schemas.microsoft.com/office/powerpoint/2010/main" val="4222266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Content Placeholder 2">
            <a:extLst>
              <a:ext uri="{FF2B5EF4-FFF2-40B4-BE49-F238E27FC236}">
                <a16:creationId xmlns:a16="http://schemas.microsoft.com/office/drawing/2014/main" id="{5CE8F81E-4B07-A7B8-09B2-1BA10A102C9C}"/>
              </a:ext>
            </a:extLst>
          </p:cNvPr>
          <p:cNvSpPr>
            <a:spLocks noGrp="1" noChangeArrowheads="1"/>
          </p:cNvSpPr>
          <p:nvPr>
            <p:ph idx="1"/>
          </p:nvPr>
        </p:nvSpPr>
        <p:spPr>
          <a:xfrm>
            <a:off x="1763714" y="1393370"/>
            <a:ext cx="8175625" cy="4308929"/>
          </a:xfrm>
        </p:spPr>
        <p:txBody>
          <a:bodyPr>
            <a:normAutofit lnSpcReduction="10000"/>
          </a:bodyPr>
          <a:lstStyle/>
          <a:p>
            <a:pPr marL="182880" indent="-182880" eaLnBrk="1" fontAlgn="auto" hangingPunct="1">
              <a:defRPr/>
            </a:pPr>
            <a:r>
              <a:rPr lang="en-US" altLang="en-US" sz="2400" dirty="0"/>
              <a:t>The Grading Ordinance requires design improvements that fit and respect the existing site conditions (i.e. topography).  </a:t>
            </a:r>
          </a:p>
          <a:p>
            <a:pPr marL="182880" indent="-182880" eaLnBrk="1" fontAlgn="auto" hangingPunct="1">
              <a:defRPr/>
            </a:pPr>
            <a:r>
              <a:rPr lang="en-US" altLang="en-US" sz="2400" dirty="0"/>
              <a:t>The main components of the site plan consist of the following:</a:t>
            </a:r>
          </a:p>
          <a:p>
            <a:pPr marL="0" indent="0" eaLnBrk="1" fontAlgn="auto" hangingPunct="1">
              <a:buFont typeface="Wingdings" panose="05000000000000000000" pitchFamily="2" charset="2"/>
              <a:buNone/>
              <a:defRPr/>
            </a:pPr>
            <a:endParaRPr lang="en-US" altLang="en-US" sz="2000" dirty="0"/>
          </a:p>
          <a:p>
            <a:pPr marL="0" indent="0" eaLnBrk="1" fontAlgn="auto" hangingPunct="1">
              <a:buFont typeface="Wingdings" panose="05000000000000000000" pitchFamily="2" charset="2"/>
              <a:buNone/>
              <a:defRPr/>
            </a:pPr>
            <a:endParaRPr lang="en-US" altLang="en-US" sz="2000" dirty="0"/>
          </a:p>
          <a:p>
            <a:pPr marL="0" indent="0" eaLnBrk="1" fontAlgn="auto" hangingPunct="1">
              <a:buFont typeface="Wingdings" panose="05000000000000000000" pitchFamily="2" charset="2"/>
              <a:buNone/>
              <a:defRPr/>
            </a:pPr>
            <a:endParaRPr lang="en-US" altLang="en-US" sz="2000" dirty="0"/>
          </a:p>
          <a:p>
            <a:pPr marL="0" indent="0" eaLnBrk="1" fontAlgn="auto" hangingPunct="1">
              <a:buFont typeface="Wingdings" panose="05000000000000000000" pitchFamily="2" charset="2"/>
              <a:buNone/>
              <a:defRPr/>
            </a:pPr>
            <a:endParaRPr lang="en-US" altLang="en-US" dirty="0"/>
          </a:p>
          <a:p>
            <a:pPr marL="182880" indent="-182880" eaLnBrk="1" fontAlgn="auto" hangingPunct="1">
              <a:defRPr/>
            </a:pPr>
            <a:r>
              <a:rPr lang="en-US" altLang="en-US" sz="2400" dirty="0"/>
              <a:t>Grading plans are through final landscaping</a:t>
            </a:r>
          </a:p>
        </p:txBody>
      </p:sp>
      <p:pic>
        <p:nvPicPr>
          <p:cNvPr id="15364" name="Picture 7">
            <a:extLst>
              <a:ext uri="{FF2B5EF4-FFF2-40B4-BE49-F238E27FC236}">
                <a16:creationId xmlns:a16="http://schemas.microsoft.com/office/drawing/2014/main" id="{8184E1D1-84A9-12A3-7FE1-BFE66FFE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79A8B8ED-8A39-1989-A93D-760150BE3E8D}"/>
              </a:ext>
            </a:extLst>
          </p:cNvPr>
          <p:cNvSpPr txBox="1">
            <a:spLocks noChangeArrowheads="1"/>
          </p:cNvSpPr>
          <p:nvPr/>
        </p:nvSpPr>
        <p:spPr bwMode="auto">
          <a:xfrm>
            <a:off x="1741487" y="3218942"/>
            <a:ext cx="8197850" cy="1886458"/>
          </a:xfrm>
          <a:prstGeom prst="rect">
            <a:avLst/>
          </a:prstGeom>
          <a:noFill/>
          <a:ln>
            <a:noFill/>
          </a:ln>
        </p:spPr>
        <p:txBody>
          <a:bodyPr numCol="2"/>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lvl="1" algn="just">
              <a:defRPr/>
            </a:pPr>
            <a:r>
              <a:rPr lang="en-US" altLang="en-US" sz="2000" kern="0" dirty="0"/>
              <a:t>Existing Topography</a:t>
            </a:r>
          </a:p>
          <a:p>
            <a:pPr lvl="1" algn="just">
              <a:defRPr/>
            </a:pPr>
            <a:r>
              <a:rPr lang="en-US" altLang="en-US" sz="2000" kern="0" dirty="0"/>
              <a:t>Proposed Grading</a:t>
            </a:r>
          </a:p>
          <a:p>
            <a:pPr lvl="1" algn="just">
              <a:defRPr/>
            </a:pPr>
            <a:r>
              <a:rPr lang="en-US" altLang="en-US" sz="2000" kern="0" dirty="0"/>
              <a:t>Building Elevations</a:t>
            </a:r>
          </a:p>
          <a:p>
            <a:pPr lvl="1">
              <a:defRPr/>
            </a:pPr>
            <a:r>
              <a:rPr lang="en-US" altLang="en-US" sz="2000" kern="0" dirty="0"/>
              <a:t>Public &amp; Private Utilities, including Service Leads</a:t>
            </a:r>
          </a:p>
          <a:p>
            <a:pPr lvl="1">
              <a:defRPr/>
            </a:pPr>
            <a:r>
              <a:rPr lang="en-US" altLang="en-US" sz="2000" kern="0" dirty="0"/>
              <a:t>Drainage Pattern &amp; Systems</a:t>
            </a:r>
          </a:p>
          <a:p>
            <a:pPr lvl="1">
              <a:defRPr/>
            </a:pPr>
            <a:r>
              <a:rPr lang="en-US" altLang="en-US" sz="2000" kern="0" dirty="0"/>
              <a:t>Soil Erosion &amp; Sedimentation Control</a:t>
            </a:r>
          </a:p>
        </p:txBody>
      </p:sp>
      <p:pic>
        <p:nvPicPr>
          <p:cNvPr id="15366" name="Picture 1">
            <a:extLst>
              <a:ext uri="{FF2B5EF4-FFF2-40B4-BE49-F238E27FC236}">
                <a16:creationId xmlns:a16="http://schemas.microsoft.com/office/drawing/2014/main" id="{C7169F1E-96DD-B923-F397-217A0164C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2261"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428DE6D-B5E3-AEF7-4126-7EE92BB2420B}"/>
              </a:ext>
            </a:extLst>
          </p:cNvPr>
          <p:cNvSpPr>
            <a:spLocks noGrp="1"/>
          </p:cNvSpPr>
          <p:nvPr>
            <p:ph type="sldNum" sz="quarter" idx="12"/>
          </p:nvPr>
        </p:nvSpPr>
        <p:spPr/>
        <p:txBody>
          <a:bodyPr/>
          <a:lstStyle/>
          <a:p>
            <a:pPr>
              <a:defRPr/>
            </a:pPr>
            <a:fld id="{F1F80CC5-DCDF-4951-A51C-50C71C694272}" type="slidenum">
              <a:rPr lang="en-US" altLang="en-US" smtClean="0"/>
              <a:pPr>
                <a:defRPr/>
              </a:pPr>
              <a:t>31</a:t>
            </a:fld>
            <a:endParaRPr lang="en-US" altLang="en-US" dirty="0"/>
          </a:p>
        </p:txBody>
      </p:sp>
      <p:sp>
        <p:nvSpPr>
          <p:cNvPr id="3" name="Rectangle 2">
            <a:extLst>
              <a:ext uri="{FF2B5EF4-FFF2-40B4-BE49-F238E27FC236}">
                <a16:creationId xmlns:a16="http://schemas.microsoft.com/office/drawing/2014/main" id="{6EB967EF-81E7-3ADB-04E0-E988EE0E654B}"/>
              </a:ext>
            </a:extLst>
          </p:cNvPr>
          <p:cNvSpPr/>
          <p:nvPr/>
        </p:nvSpPr>
        <p:spPr>
          <a:xfrm>
            <a:off x="1" y="0"/>
            <a:ext cx="10006466" cy="114300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Process - Overview</a:t>
            </a:r>
          </a:p>
        </p:txBody>
      </p:sp>
    </p:spTree>
    <p:extLst>
      <p:ext uri="{BB962C8B-B14F-4D97-AF65-F5344CB8AC3E}">
        <p14:creationId xmlns:p14="http://schemas.microsoft.com/office/powerpoint/2010/main" val="423203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Content Placeholder 2">
            <a:extLst>
              <a:ext uri="{FF2B5EF4-FFF2-40B4-BE49-F238E27FC236}">
                <a16:creationId xmlns:a16="http://schemas.microsoft.com/office/drawing/2014/main" id="{E22F3CBB-50BA-73BE-D910-A97508775C01}"/>
              </a:ext>
            </a:extLst>
          </p:cNvPr>
          <p:cNvSpPr>
            <a:spLocks noGrp="1" noChangeArrowheads="1"/>
          </p:cNvSpPr>
          <p:nvPr>
            <p:ph idx="1"/>
          </p:nvPr>
        </p:nvSpPr>
        <p:spPr>
          <a:xfrm>
            <a:off x="1763713" y="1219200"/>
            <a:ext cx="8153400" cy="4483100"/>
          </a:xfrm>
        </p:spPr>
        <p:txBody>
          <a:bodyPr>
            <a:normAutofit lnSpcReduction="10000"/>
          </a:bodyPr>
          <a:lstStyle/>
          <a:p>
            <a:pPr marL="182880" indent="-182880" eaLnBrk="1" fontAlgn="auto" hangingPunct="1">
              <a:defRPr/>
            </a:pPr>
            <a:r>
              <a:rPr lang="en-US" altLang="en-US" sz="2400" dirty="0"/>
              <a:t>Items most commonly missing from plans:</a:t>
            </a:r>
          </a:p>
          <a:p>
            <a:pPr lvl="1" indent="-182880" eaLnBrk="1" fontAlgn="auto" hangingPunct="1">
              <a:defRPr/>
            </a:pPr>
            <a:r>
              <a:rPr lang="en-US" altLang="en-US" sz="2000" dirty="0">
                <a:solidFill>
                  <a:schemeClr val="tx1">
                    <a:lumMod val="85000"/>
                    <a:lumOff val="15000"/>
                  </a:schemeClr>
                </a:solidFill>
              </a:rPr>
              <a:t>Proposed Grading Contours</a:t>
            </a:r>
          </a:p>
          <a:p>
            <a:pPr lvl="1" indent="-182880" eaLnBrk="1" fontAlgn="auto" hangingPunct="1">
              <a:defRPr/>
            </a:pPr>
            <a:r>
              <a:rPr lang="en-US" altLang="en-US" sz="2000" dirty="0">
                <a:solidFill>
                  <a:schemeClr val="tx1">
                    <a:lumMod val="85000"/>
                    <a:lumOff val="15000"/>
                  </a:schemeClr>
                </a:solidFill>
              </a:rPr>
              <a:t>Public &amp; Private Utility Leads</a:t>
            </a:r>
          </a:p>
          <a:p>
            <a:pPr lvl="1" indent="-182880" eaLnBrk="1" fontAlgn="auto" hangingPunct="1">
              <a:defRPr/>
            </a:pPr>
            <a:r>
              <a:rPr lang="en-US" altLang="en-US" sz="2000" dirty="0">
                <a:solidFill>
                  <a:schemeClr val="tx1">
                    <a:lumMod val="85000"/>
                    <a:lumOff val="15000"/>
                  </a:schemeClr>
                </a:solidFill>
              </a:rPr>
              <a:t>Property Description/Benchmark</a:t>
            </a:r>
          </a:p>
          <a:p>
            <a:pPr lvl="1" indent="-182880" eaLnBrk="1" fontAlgn="auto" hangingPunct="1">
              <a:defRPr/>
            </a:pPr>
            <a:r>
              <a:rPr lang="en-US" altLang="en-US" sz="2000" dirty="0">
                <a:solidFill>
                  <a:schemeClr val="tx1">
                    <a:lumMod val="85000"/>
                    <a:lumOff val="15000"/>
                  </a:schemeClr>
                </a:solidFill>
              </a:rPr>
              <a:t>Retaining Wall Sections</a:t>
            </a:r>
          </a:p>
          <a:p>
            <a:pPr lvl="1" indent="-182880" eaLnBrk="1" fontAlgn="auto" hangingPunct="1">
              <a:defRPr/>
            </a:pPr>
            <a:r>
              <a:rPr lang="en-US" altLang="en-US" sz="2000" dirty="0">
                <a:solidFill>
                  <a:schemeClr val="tx1">
                    <a:lumMod val="85000"/>
                    <a:lumOff val="15000"/>
                  </a:schemeClr>
                </a:solidFill>
              </a:rPr>
              <a:t>SESC Notes</a:t>
            </a:r>
          </a:p>
          <a:p>
            <a:pPr marL="182880" indent="-182880" eaLnBrk="1" fontAlgn="auto" hangingPunct="1">
              <a:defRPr/>
            </a:pPr>
            <a:endParaRPr lang="en-US" altLang="en-US" sz="2000" dirty="0"/>
          </a:p>
          <a:p>
            <a:pPr marL="182880" indent="-182880" eaLnBrk="1" fontAlgn="auto" hangingPunct="1">
              <a:defRPr/>
            </a:pPr>
            <a:r>
              <a:rPr lang="en-US" altLang="en-US" sz="2400" dirty="0"/>
              <a:t>Most common non-compliance plan items:</a:t>
            </a:r>
          </a:p>
          <a:p>
            <a:pPr lvl="1" indent="-182880" eaLnBrk="1" fontAlgn="auto" hangingPunct="1">
              <a:defRPr/>
            </a:pPr>
            <a:r>
              <a:rPr lang="en-US" altLang="en-US" sz="2000" dirty="0">
                <a:solidFill>
                  <a:schemeClr val="tx1">
                    <a:lumMod val="85000"/>
                    <a:lumOff val="15000"/>
                  </a:schemeClr>
                </a:solidFill>
              </a:rPr>
              <a:t>Fills or cuts in excess of two (2’) feet</a:t>
            </a:r>
          </a:p>
          <a:p>
            <a:pPr lvl="1" indent="-182880" eaLnBrk="1" fontAlgn="auto" hangingPunct="1">
              <a:defRPr/>
            </a:pPr>
            <a:r>
              <a:rPr lang="en-US" altLang="en-US" sz="2000" dirty="0">
                <a:solidFill>
                  <a:schemeClr val="tx1">
                    <a:lumMod val="85000"/>
                    <a:lumOff val="15000"/>
                  </a:schemeClr>
                </a:solidFill>
              </a:rPr>
              <a:t>Forced walkouts</a:t>
            </a:r>
          </a:p>
          <a:p>
            <a:pPr lvl="1" indent="-182880" eaLnBrk="1" fontAlgn="auto" hangingPunct="1">
              <a:defRPr/>
            </a:pPr>
            <a:r>
              <a:rPr lang="en-US" altLang="en-US" sz="2000" dirty="0">
                <a:solidFill>
                  <a:schemeClr val="tx1">
                    <a:lumMod val="85000"/>
                    <a:lumOff val="15000"/>
                  </a:schemeClr>
                </a:solidFill>
              </a:rPr>
              <a:t>Retaining wall in excess of three (3’) feet</a:t>
            </a:r>
          </a:p>
          <a:p>
            <a:pPr lvl="1" indent="-182880" eaLnBrk="1" fontAlgn="auto" hangingPunct="1">
              <a:defRPr/>
            </a:pPr>
            <a:r>
              <a:rPr lang="en-US" altLang="en-US" sz="2000" dirty="0">
                <a:solidFill>
                  <a:schemeClr val="tx1">
                    <a:lumMod val="85000"/>
                    <a:lumOff val="15000"/>
                  </a:schemeClr>
                </a:solidFill>
              </a:rPr>
              <a:t>Mass grading (including impacts to trees)</a:t>
            </a:r>
          </a:p>
          <a:p>
            <a:pPr marL="274320" lvl="1" indent="0" eaLnBrk="1" fontAlgn="auto" hangingPunct="1">
              <a:buFont typeface="Wingdings 2" panose="05020102010507070707" pitchFamily="18" charset="2"/>
              <a:buNone/>
              <a:defRPr/>
            </a:pPr>
            <a:endParaRPr lang="en-US" altLang="en-US" sz="2000" dirty="0">
              <a:solidFill>
                <a:schemeClr val="tx1">
                  <a:lumMod val="85000"/>
                  <a:lumOff val="15000"/>
                </a:schemeClr>
              </a:solidFill>
            </a:endParaRPr>
          </a:p>
          <a:p>
            <a:pPr marL="182880" indent="-182880" eaLnBrk="1" fontAlgn="auto" hangingPunct="1">
              <a:defRPr/>
            </a:pPr>
            <a:endParaRPr lang="en-US" altLang="en-US" sz="2000" dirty="0"/>
          </a:p>
          <a:p>
            <a:pPr marL="182880" indent="-182880" eaLnBrk="1" fontAlgn="auto" hangingPunct="1">
              <a:defRPr/>
            </a:pPr>
            <a:endParaRPr lang="en-US" altLang="en-US" sz="2000" dirty="0"/>
          </a:p>
        </p:txBody>
      </p:sp>
      <p:pic>
        <p:nvPicPr>
          <p:cNvPr id="17412" name="Picture 7">
            <a:extLst>
              <a:ext uri="{FF2B5EF4-FFF2-40B4-BE49-F238E27FC236}">
                <a16:creationId xmlns:a16="http://schemas.microsoft.com/office/drawing/2014/main" id="{EE12FE11-ED91-9EDA-FFAF-81739A961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242F49EE-6BFD-417E-F173-2D1AC548E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5"/>
          <a:stretch>
            <a:fillRect/>
          </a:stretch>
        </p:blipFill>
        <p:spPr bwMode="auto">
          <a:xfrm>
            <a:off x="6553201" y="2079626"/>
            <a:ext cx="31210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a:extLst>
              <a:ext uri="{FF2B5EF4-FFF2-40B4-BE49-F238E27FC236}">
                <a16:creationId xmlns:a16="http://schemas.microsoft.com/office/drawing/2014/main" id="{C849B2FD-F0CA-73C9-D868-08887CB33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0969" y="71211"/>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190F7D8-316A-DF3A-1D23-56F163EC2935}"/>
              </a:ext>
            </a:extLst>
          </p:cNvPr>
          <p:cNvSpPr>
            <a:spLocks noGrp="1"/>
          </p:cNvSpPr>
          <p:nvPr>
            <p:ph type="sldNum" sz="quarter" idx="12"/>
          </p:nvPr>
        </p:nvSpPr>
        <p:spPr/>
        <p:txBody>
          <a:bodyPr/>
          <a:lstStyle/>
          <a:p>
            <a:pPr>
              <a:defRPr/>
            </a:pPr>
            <a:fld id="{F1F80CC5-DCDF-4951-A51C-50C71C694272}" type="slidenum">
              <a:rPr lang="en-US" altLang="en-US" smtClean="0"/>
              <a:pPr>
                <a:defRPr/>
              </a:pPr>
              <a:t>32</a:t>
            </a:fld>
            <a:endParaRPr lang="en-US" altLang="en-US" dirty="0"/>
          </a:p>
        </p:txBody>
      </p:sp>
      <p:sp>
        <p:nvSpPr>
          <p:cNvPr id="6" name="Rectangle 5">
            <a:extLst>
              <a:ext uri="{FF2B5EF4-FFF2-40B4-BE49-F238E27FC236}">
                <a16:creationId xmlns:a16="http://schemas.microsoft.com/office/drawing/2014/main" id="{85010AD5-086B-4B3B-0CB6-821D43E2A87E}"/>
              </a:ext>
            </a:extLst>
          </p:cNvPr>
          <p:cNvSpPr/>
          <p:nvPr/>
        </p:nvSpPr>
        <p:spPr>
          <a:xfrm>
            <a:off x="1" y="0"/>
            <a:ext cx="10006466" cy="114300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Grading Plan Review – Common Issues</a:t>
            </a:r>
          </a:p>
        </p:txBody>
      </p:sp>
    </p:spTree>
    <p:extLst>
      <p:ext uri="{BB962C8B-B14F-4D97-AF65-F5344CB8AC3E}">
        <p14:creationId xmlns:p14="http://schemas.microsoft.com/office/powerpoint/2010/main" val="69174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4">
            <a:extLst>
              <a:ext uri="{FF2B5EF4-FFF2-40B4-BE49-F238E27FC236}">
                <a16:creationId xmlns:a16="http://schemas.microsoft.com/office/drawing/2014/main" id="{B9035306-7F8C-1DE4-9B77-F987092E45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2100" y="1052514"/>
            <a:ext cx="8218488" cy="5800725"/>
          </a:xfrm>
        </p:spPr>
      </p:pic>
      <p:pic>
        <p:nvPicPr>
          <p:cNvPr id="19459" name="Picture 7">
            <a:extLst>
              <a:ext uri="{FF2B5EF4-FFF2-40B4-BE49-F238E27FC236}">
                <a16:creationId xmlns:a16="http://schemas.microsoft.com/office/drawing/2014/main" id="{0775FE19-3B80-DE2A-78AC-1532F1682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a:extLst>
              <a:ext uri="{FF2B5EF4-FFF2-40B4-BE49-F238E27FC236}">
                <a16:creationId xmlns:a16="http://schemas.microsoft.com/office/drawing/2014/main" id="{C1A65D00-4DDD-B9AD-B152-323DFD3A4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7925" y="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ED7E05CC-5817-5479-BB34-22C21EDCF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052513"/>
            <a:ext cx="5257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2F8DA11-E636-F495-4C18-1A949215716A}"/>
              </a:ext>
            </a:extLst>
          </p:cNvPr>
          <p:cNvSpPr>
            <a:spLocks noGrp="1"/>
          </p:cNvSpPr>
          <p:nvPr>
            <p:ph type="sldNum" sz="quarter" idx="12"/>
          </p:nvPr>
        </p:nvSpPr>
        <p:spPr/>
        <p:txBody>
          <a:bodyPr/>
          <a:lstStyle/>
          <a:p>
            <a:pPr>
              <a:defRPr/>
            </a:pPr>
            <a:fld id="{F1F80CC5-DCDF-4951-A51C-50C71C694272}" type="slidenum">
              <a:rPr lang="en-US" altLang="en-US" smtClean="0"/>
              <a:pPr>
                <a:defRPr/>
              </a:pPr>
              <a:t>33</a:t>
            </a:fld>
            <a:endParaRPr lang="en-US" altLang="en-US" dirty="0"/>
          </a:p>
        </p:txBody>
      </p:sp>
      <p:sp>
        <p:nvSpPr>
          <p:cNvPr id="3" name="Rectangle 2">
            <a:extLst>
              <a:ext uri="{FF2B5EF4-FFF2-40B4-BE49-F238E27FC236}">
                <a16:creationId xmlns:a16="http://schemas.microsoft.com/office/drawing/2014/main" id="{47D18C8A-926E-A5D3-4DD4-EBF25765C59C}"/>
              </a:ext>
            </a:extLst>
          </p:cNvPr>
          <p:cNvSpPr/>
          <p:nvPr/>
        </p:nvSpPr>
        <p:spPr>
          <a:xfrm>
            <a:off x="1" y="0"/>
            <a:ext cx="10006466" cy="957943"/>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Review Process – Common Issues</a:t>
            </a:r>
          </a:p>
        </p:txBody>
      </p:sp>
    </p:spTree>
    <p:extLst>
      <p:ext uri="{BB962C8B-B14F-4D97-AF65-F5344CB8AC3E}">
        <p14:creationId xmlns:p14="http://schemas.microsoft.com/office/powerpoint/2010/main" val="403852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4" descr="Diagram, map&#10;&#10;Description automatically generated">
            <a:extLst>
              <a:ext uri="{FF2B5EF4-FFF2-40B4-BE49-F238E27FC236}">
                <a16:creationId xmlns:a16="http://schemas.microsoft.com/office/drawing/2014/main" id="{5EFF645C-C0A2-12CF-484C-75384BA9F2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1219201"/>
            <a:ext cx="8302625" cy="4276725"/>
          </a:xfrm>
        </p:spPr>
      </p:pic>
      <p:pic>
        <p:nvPicPr>
          <p:cNvPr id="21507" name="Picture 7">
            <a:extLst>
              <a:ext uri="{FF2B5EF4-FFF2-40B4-BE49-F238E27FC236}">
                <a16:creationId xmlns:a16="http://schemas.microsoft.com/office/drawing/2014/main" id="{B910A066-D1FA-1110-E0D2-2E099AD25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a:extLst>
              <a:ext uri="{FF2B5EF4-FFF2-40B4-BE49-F238E27FC236}">
                <a16:creationId xmlns:a16="http://schemas.microsoft.com/office/drawing/2014/main" id="{4EE8CDAB-8425-E341-BFF4-2D26C0C86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7599"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02DECE0-1C36-8B93-739F-BA3CE7459E89}"/>
              </a:ext>
            </a:extLst>
          </p:cNvPr>
          <p:cNvSpPr/>
          <p:nvPr/>
        </p:nvSpPr>
        <p:spPr>
          <a:xfrm>
            <a:off x="7543801" y="4267201"/>
            <a:ext cx="2282825" cy="122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8CD4815C-DF58-4E2E-B75B-98DA54F2C170}"/>
              </a:ext>
            </a:extLst>
          </p:cNvPr>
          <p:cNvSpPr/>
          <p:nvPr/>
        </p:nvSpPr>
        <p:spPr>
          <a:xfrm>
            <a:off x="5675314" y="5054600"/>
            <a:ext cx="1258887"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5E70BC2A-05AA-D66C-46F9-97D833F39DC2}"/>
              </a:ext>
            </a:extLst>
          </p:cNvPr>
          <p:cNvSpPr/>
          <p:nvPr/>
        </p:nvSpPr>
        <p:spPr>
          <a:xfrm>
            <a:off x="1622426" y="993775"/>
            <a:ext cx="3863975"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79EB6B30-F85F-2E26-2789-54DF1328A052}"/>
              </a:ext>
            </a:extLst>
          </p:cNvPr>
          <p:cNvSpPr/>
          <p:nvPr/>
        </p:nvSpPr>
        <p:spPr>
          <a:xfrm>
            <a:off x="1622426" y="968375"/>
            <a:ext cx="2111375"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14" name="Picture 13">
            <a:extLst>
              <a:ext uri="{FF2B5EF4-FFF2-40B4-BE49-F238E27FC236}">
                <a16:creationId xmlns:a16="http://schemas.microsoft.com/office/drawing/2014/main" id="{62F39B7C-B0DB-C052-C9A4-E894A50B4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825" y="4881564"/>
            <a:ext cx="52578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31E8504-C0CA-613E-46FE-56FC2BDE92E1}"/>
              </a:ext>
            </a:extLst>
          </p:cNvPr>
          <p:cNvSpPr>
            <a:spLocks noGrp="1"/>
          </p:cNvSpPr>
          <p:nvPr>
            <p:ph type="sldNum" sz="quarter" idx="12"/>
          </p:nvPr>
        </p:nvSpPr>
        <p:spPr/>
        <p:txBody>
          <a:bodyPr/>
          <a:lstStyle/>
          <a:p>
            <a:pPr>
              <a:defRPr/>
            </a:pPr>
            <a:fld id="{F1F80CC5-DCDF-4951-A51C-50C71C694272}" type="slidenum">
              <a:rPr lang="en-US" altLang="en-US" smtClean="0"/>
              <a:pPr>
                <a:defRPr/>
              </a:pPr>
              <a:t>34</a:t>
            </a:fld>
            <a:endParaRPr lang="en-US" altLang="en-US" dirty="0"/>
          </a:p>
        </p:txBody>
      </p:sp>
      <p:sp>
        <p:nvSpPr>
          <p:cNvPr id="3" name="Rectangle 2">
            <a:extLst>
              <a:ext uri="{FF2B5EF4-FFF2-40B4-BE49-F238E27FC236}">
                <a16:creationId xmlns:a16="http://schemas.microsoft.com/office/drawing/2014/main" id="{B2C4C213-B088-24CB-9B3C-99A69712408C}"/>
              </a:ext>
            </a:extLst>
          </p:cNvPr>
          <p:cNvSpPr/>
          <p:nvPr/>
        </p:nvSpPr>
        <p:spPr>
          <a:xfrm>
            <a:off x="1" y="0"/>
            <a:ext cx="10006466" cy="106680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Review Process – Common Issues</a:t>
            </a:r>
          </a:p>
        </p:txBody>
      </p:sp>
    </p:spTree>
    <p:extLst>
      <p:ext uri="{BB962C8B-B14F-4D97-AF65-F5344CB8AC3E}">
        <p14:creationId xmlns:p14="http://schemas.microsoft.com/office/powerpoint/2010/main" val="1782752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4">
            <a:extLst>
              <a:ext uri="{FF2B5EF4-FFF2-40B4-BE49-F238E27FC236}">
                <a16:creationId xmlns:a16="http://schemas.microsoft.com/office/drawing/2014/main" id="{5C4F3E45-A519-4975-1059-04F56A8833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990600"/>
            <a:ext cx="6958013" cy="5867400"/>
          </a:xfrm>
        </p:spPr>
      </p:pic>
      <p:pic>
        <p:nvPicPr>
          <p:cNvPr id="23555" name="Picture 7">
            <a:extLst>
              <a:ext uri="{FF2B5EF4-FFF2-40B4-BE49-F238E27FC236}">
                <a16:creationId xmlns:a16="http://schemas.microsoft.com/office/drawing/2014/main" id="{1AB3EAF4-E525-75CC-9A56-F31D14AE4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a:extLst>
              <a:ext uri="{FF2B5EF4-FFF2-40B4-BE49-F238E27FC236}">
                <a16:creationId xmlns:a16="http://schemas.microsoft.com/office/drawing/2014/main" id="{3AB0016A-A42B-11E7-A0DD-D5C11EC2B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717" y="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65802DB-6D07-AFF2-DF79-383DBF68FB40}"/>
              </a:ext>
            </a:extLst>
          </p:cNvPr>
          <p:cNvSpPr/>
          <p:nvPr/>
        </p:nvSpPr>
        <p:spPr>
          <a:xfrm>
            <a:off x="5935664" y="3124200"/>
            <a:ext cx="1074737"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1E97FE0D-0547-97D6-4F0A-5D0484B69A50}"/>
              </a:ext>
            </a:extLst>
          </p:cNvPr>
          <p:cNvCxnSpPr>
            <a:cxnSpLocks/>
          </p:cNvCxnSpPr>
          <p:nvPr/>
        </p:nvCxnSpPr>
        <p:spPr>
          <a:xfrm flipV="1">
            <a:off x="4724400" y="3565525"/>
            <a:ext cx="1981200" cy="13779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559" name="Picture 11">
            <a:extLst>
              <a:ext uri="{FF2B5EF4-FFF2-40B4-BE49-F238E27FC236}">
                <a16:creationId xmlns:a16="http://schemas.microsoft.com/office/drawing/2014/main" id="{D68A4EE3-A93B-1C06-B983-6AA943F8B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951413"/>
            <a:ext cx="5257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56994C4-F35E-5022-A320-847B884CAC9C}"/>
              </a:ext>
            </a:extLst>
          </p:cNvPr>
          <p:cNvSpPr>
            <a:spLocks noGrp="1"/>
          </p:cNvSpPr>
          <p:nvPr>
            <p:ph type="sldNum" sz="quarter" idx="12"/>
          </p:nvPr>
        </p:nvSpPr>
        <p:spPr/>
        <p:txBody>
          <a:bodyPr/>
          <a:lstStyle/>
          <a:p>
            <a:pPr>
              <a:defRPr/>
            </a:pPr>
            <a:fld id="{F1F80CC5-DCDF-4951-A51C-50C71C694272}" type="slidenum">
              <a:rPr lang="en-US" altLang="en-US" smtClean="0"/>
              <a:pPr>
                <a:defRPr/>
              </a:pPr>
              <a:t>35</a:t>
            </a:fld>
            <a:endParaRPr lang="en-US" altLang="en-US" dirty="0"/>
          </a:p>
        </p:txBody>
      </p:sp>
      <p:sp>
        <p:nvSpPr>
          <p:cNvPr id="4" name="Rectangle 3">
            <a:extLst>
              <a:ext uri="{FF2B5EF4-FFF2-40B4-BE49-F238E27FC236}">
                <a16:creationId xmlns:a16="http://schemas.microsoft.com/office/drawing/2014/main" id="{A9D0183C-3442-1905-4EEE-01537560900A}"/>
              </a:ext>
            </a:extLst>
          </p:cNvPr>
          <p:cNvSpPr/>
          <p:nvPr/>
        </p:nvSpPr>
        <p:spPr>
          <a:xfrm>
            <a:off x="1" y="0"/>
            <a:ext cx="10006466" cy="930275"/>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Review Process – Common Issues</a:t>
            </a:r>
          </a:p>
        </p:txBody>
      </p:sp>
    </p:spTree>
    <p:extLst>
      <p:ext uri="{BB962C8B-B14F-4D97-AF65-F5344CB8AC3E}">
        <p14:creationId xmlns:p14="http://schemas.microsoft.com/office/powerpoint/2010/main" val="2500720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Diagram, engineering drawing&#10;&#10;Description automatically generated">
            <a:extLst>
              <a:ext uri="{FF2B5EF4-FFF2-40B4-BE49-F238E27FC236}">
                <a16:creationId xmlns:a16="http://schemas.microsoft.com/office/drawing/2014/main" id="{5888396C-C95F-B913-9010-4A309BCB7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7600"/>
            <a:ext cx="825658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a:extLst>
              <a:ext uri="{FF2B5EF4-FFF2-40B4-BE49-F238E27FC236}">
                <a16:creationId xmlns:a16="http://schemas.microsoft.com/office/drawing/2014/main" id="{101ACA96-5A82-7979-D723-6414796D7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
            <a:extLst>
              <a:ext uri="{FF2B5EF4-FFF2-40B4-BE49-F238E27FC236}">
                <a16:creationId xmlns:a16="http://schemas.microsoft.com/office/drawing/2014/main" id="{FB7E1406-5FA4-08F5-F33F-0ECC7F678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6025"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80D16B-F25D-F231-6DC6-824697BE1916}"/>
              </a:ext>
            </a:extLst>
          </p:cNvPr>
          <p:cNvSpPr/>
          <p:nvPr/>
        </p:nvSpPr>
        <p:spPr>
          <a:xfrm>
            <a:off x="8077200" y="4495800"/>
            <a:ext cx="1703388"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5B40B014-0AE5-52FB-3070-3B2F28CA2458}"/>
              </a:ext>
            </a:extLst>
          </p:cNvPr>
          <p:cNvCxnSpPr>
            <a:cxnSpLocks/>
          </p:cNvCxnSpPr>
          <p:nvPr/>
        </p:nvCxnSpPr>
        <p:spPr>
          <a:xfrm flipV="1">
            <a:off x="4572000" y="4533900"/>
            <a:ext cx="3429000" cy="355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DEFD78-00B0-5C08-F9E4-579F9E8C855F}"/>
              </a:ext>
            </a:extLst>
          </p:cNvPr>
          <p:cNvSpPr/>
          <p:nvPr/>
        </p:nvSpPr>
        <p:spPr>
          <a:xfrm>
            <a:off x="3733800" y="1371600"/>
            <a:ext cx="4114800" cy="1981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9" name="Picture 10">
            <a:extLst>
              <a:ext uri="{FF2B5EF4-FFF2-40B4-BE49-F238E27FC236}">
                <a16:creationId xmlns:a16="http://schemas.microsoft.com/office/drawing/2014/main" id="{5E1AF0C0-5EDD-317A-ACDF-2C0FAB565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910139"/>
            <a:ext cx="5257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6AD757CC-8CC8-D081-871B-D43AE72D48B2}"/>
              </a:ext>
            </a:extLst>
          </p:cNvPr>
          <p:cNvCxnSpPr>
            <a:cxnSpLocks/>
          </p:cNvCxnSpPr>
          <p:nvPr/>
        </p:nvCxnSpPr>
        <p:spPr>
          <a:xfrm flipV="1">
            <a:off x="4572000" y="2514600"/>
            <a:ext cx="357188" cy="23622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568412D-335F-E378-90D8-8E942226C2E8}"/>
              </a:ext>
            </a:extLst>
          </p:cNvPr>
          <p:cNvSpPr>
            <a:spLocks noGrp="1"/>
          </p:cNvSpPr>
          <p:nvPr>
            <p:ph type="sldNum" sz="quarter" idx="12"/>
          </p:nvPr>
        </p:nvSpPr>
        <p:spPr/>
        <p:txBody>
          <a:bodyPr/>
          <a:lstStyle/>
          <a:p>
            <a:pPr>
              <a:defRPr/>
            </a:pPr>
            <a:fld id="{F1F80CC5-DCDF-4951-A51C-50C71C694272}" type="slidenum">
              <a:rPr lang="en-US" altLang="en-US" smtClean="0"/>
              <a:pPr>
                <a:defRPr/>
              </a:pPr>
              <a:t>36</a:t>
            </a:fld>
            <a:endParaRPr lang="en-US" altLang="en-US" dirty="0"/>
          </a:p>
        </p:txBody>
      </p:sp>
      <p:sp>
        <p:nvSpPr>
          <p:cNvPr id="4" name="Rectangle 3">
            <a:extLst>
              <a:ext uri="{FF2B5EF4-FFF2-40B4-BE49-F238E27FC236}">
                <a16:creationId xmlns:a16="http://schemas.microsoft.com/office/drawing/2014/main" id="{F4B17359-DAC1-2EDE-5CE2-C2E4AAA2B4A1}"/>
              </a:ext>
            </a:extLst>
          </p:cNvPr>
          <p:cNvSpPr/>
          <p:nvPr/>
        </p:nvSpPr>
        <p:spPr>
          <a:xfrm>
            <a:off x="1" y="0"/>
            <a:ext cx="10006466" cy="930275"/>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Review Process – Common Issues</a:t>
            </a:r>
          </a:p>
        </p:txBody>
      </p:sp>
    </p:spTree>
    <p:extLst>
      <p:ext uri="{BB962C8B-B14F-4D97-AF65-F5344CB8AC3E}">
        <p14:creationId xmlns:p14="http://schemas.microsoft.com/office/powerpoint/2010/main" val="517319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a:extLst>
              <a:ext uri="{FF2B5EF4-FFF2-40B4-BE49-F238E27FC236}">
                <a16:creationId xmlns:a16="http://schemas.microsoft.com/office/drawing/2014/main" id="{7C7A0E38-83ED-2519-36D9-566E71666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505201"/>
            <a:ext cx="3849688"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9">
            <a:extLst>
              <a:ext uri="{FF2B5EF4-FFF2-40B4-BE49-F238E27FC236}">
                <a16:creationId xmlns:a16="http://schemas.microsoft.com/office/drawing/2014/main" id="{AC543C4A-2778-3AC3-1698-258212027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52901"/>
            <a:ext cx="341153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a:extLst>
              <a:ext uri="{FF2B5EF4-FFF2-40B4-BE49-F238E27FC236}">
                <a16:creationId xmlns:a16="http://schemas.microsoft.com/office/drawing/2014/main" id="{2EBF2769-76F3-50AE-132C-721FD6AB4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a:extLst>
              <a:ext uri="{FF2B5EF4-FFF2-40B4-BE49-F238E27FC236}">
                <a16:creationId xmlns:a16="http://schemas.microsoft.com/office/drawing/2014/main" id="{B8F0F7DF-41C4-DB58-33C6-DA1DFE42C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0009" y="635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a:extLst>
              <a:ext uri="{FF2B5EF4-FFF2-40B4-BE49-F238E27FC236}">
                <a16:creationId xmlns:a16="http://schemas.microsoft.com/office/drawing/2014/main" id="{DA47960F-4929-2CB6-615E-407F047326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126" y="990600"/>
            <a:ext cx="2924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4">
            <a:extLst>
              <a:ext uri="{FF2B5EF4-FFF2-40B4-BE49-F238E27FC236}">
                <a16:creationId xmlns:a16="http://schemas.microsoft.com/office/drawing/2014/main" id="{DF8FF4AD-56C2-8710-7B69-10BFB50DF3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962025"/>
            <a:ext cx="367188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6">
            <a:extLst>
              <a:ext uri="{FF2B5EF4-FFF2-40B4-BE49-F238E27FC236}">
                <a16:creationId xmlns:a16="http://schemas.microsoft.com/office/drawing/2014/main" id="{2D0DCF88-3128-2A64-2C34-F816CB358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9176" y="5715000"/>
            <a:ext cx="37814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562AF5E-A5EA-CF54-0648-C57963AE0301}"/>
              </a:ext>
            </a:extLst>
          </p:cNvPr>
          <p:cNvSpPr>
            <a:spLocks noGrp="1"/>
          </p:cNvSpPr>
          <p:nvPr>
            <p:ph type="sldNum" sz="quarter" idx="12"/>
          </p:nvPr>
        </p:nvSpPr>
        <p:spPr/>
        <p:txBody>
          <a:bodyPr/>
          <a:lstStyle/>
          <a:p>
            <a:pPr>
              <a:defRPr/>
            </a:pPr>
            <a:fld id="{F1F80CC5-DCDF-4951-A51C-50C71C694272}" type="slidenum">
              <a:rPr lang="en-US" altLang="en-US" smtClean="0"/>
              <a:pPr>
                <a:defRPr/>
              </a:pPr>
              <a:t>37</a:t>
            </a:fld>
            <a:endParaRPr lang="en-US" altLang="en-US" dirty="0"/>
          </a:p>
        </p:txBody>
      </p:sp>
      <p:sp>
        <p:nvSpPr>
          <p:cNvPr id="3" name="Rectangle 2">
            <a:extLst>
              <a:ext uri="{FF2B5EF4-FFF2-40B4-BE49-F238E27FC236}">
                <a16:creationId xmlns:a16="http://schemas.microsoft.com/office/drawing/2014/main" id="{1EFA71B3-22D6-44DD-8601-DE95EAEDACAE}"/>
              </a:ext>
            </a:extLst>
          </p:cNvPr>
          <p:cNvSpPr/>
          <p:nvPr/>
        </p:nvSpPr>
        <p:spPr>
          <a:xfrm>
            <a:off x="0" y="0"/>
            <a:ext cx="10006466" cy="99060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Review Process – Common Issues</a:t>
            </a:r>
            <a:r>
              <a:rPr lang="en-US" dirty="0">
                <a:solidFill>
                  <a:schemeClr val="tx1"/>
                </a:solidFill>
              </a:rPr>
              <a:t> </a:t>
            </a:r>
          </a:p>
        </p:txBody>
      </p:sp>
    </p:spTree>
    <p:extLst>
      <p:ext uri="{BB962C8B-B14F-4D97-AF65-F5344CB8AC3E}">
        <p14:creationId xmlns:p14="http://schemas.microsoft.com/office/powerpoint/2010/main" val="2952167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a:extLst>
              <a:ext uri="{FF2B5EF4-FFF2-40B4-BE49-F238E27FC236}">
                <a16:creationId xmlns:a16="http://schemas.microsoft.com/office/drawing/2014/main" id="{850C0B44-5E6C-EBAB-8556-13F7AD16E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Content Placeholder 2">
            <a:extLst>
              <a:ext uri="{FF2B5EF4-FFF2-40B4-BE49-F238E27FC236}">
                <a16:creationId xmlns:a16="http://schemas.microsoft.com/office/drawing/2014/main" id="{2A59732A-B2D7-5E9A-4B36-9C125D100EB0}"/>
              </a:ext>
            </a:extLst>
          </p:cNvPr>
          <p:cNvSpPr>
            <a:spLocks noGrp="1" noChangeArrowheads="1"/>
          </p:cNvSpPr>
          <p:nvPr>
            <p:ph idx="1"/>
          </p:nvPr>
        </p:nvSpPr>
        <p:spPr>
          <a:xfrm>
            <a:off x="1763714" y="1384663"/>
            <a:ext cx="8142287" cy="4564651"/>
          </a:xfrm>
        </p:spPr>
        <p:txBody>
          <a:bodyPr>
            <a:normAutofit lnSpcReduction="10000"/>
          </a:bodyPr>
          <a:lstStyle/>
          <a:p>
            <a:pPr marL="182880" indent="-182880" eaLnBrk="1" fontAlgn="auto" hangingPunct="1">
              <a:defRPr/>
            </a:pPr>
            <a:r>
              <a:rPr lang="en-US" altLang="en-US" sz="2400" dirty="0"/>
              <a:t>The Grading Ordinance and Zoning Ordinance are interrelated as far as building heights, grading, and setbacks are concerned.  </a:t>
            </a:r>
          </a:p>
          <a:p>
            <a:pPr marL="182880" indent="-182880" eaLnBrk="1" fontAlgn="auto" hangingPunct="1">
              <a:defRPr/>
            </a:pPr>
            <a:r>
              <a:rPr lang="en-US" altLang="en-US" sz="2400" dirty="0"/>
              <a:t>Any revision to one, may impact the other.  </a:t>
            </a:r>
          </a:p>
          <a:p>
            <a:pPr marL="182880" indent="-182880" eaLnBrk="1" fontAlgn="auto" hangingPunct="1">
              <a:defRPr/>
            </a:pPr>
            <a:r>
              <a:rPr lang="en-US" altLang="en-US" sz="2400" dirty="0"/>
              <a:t>Landscape open space and natural features setbacks can also be impacted. </a:t>
            </a:r>
          </a:p>
          <a:p>
            <a:pPr marL="182880" indent="-182880" eaLnBrk="1" fontAlgn="auto" hangingPunct="1">
              <a:defRPr/>
            </a:pPr>
            <a:r>
              <a:rPr lang="en-US" altLang="en-US" sz="2400" dirty="0"/>
              <a:t>A building permit will not be released until the plans meet the approval of all departments.</a:t>
            </a:r>
          </a:p>
          <a:p>
            <a:pPr marL="182880" indent="-182880" eaLnBrk="1" fontAlgn="auto" hangingPunct="1">
              <a:defRPr/>
            </a:pPr>
            <a:r>
              <a:rPr lang="en-US" altLang="en-US" sz="2400" dirty="0"/>
              <a:t>Road preservation bonds may be required depending on potential impacts to roads and ensure restoration to City specifications</a:t>
            </a:r>
            <a:endParaRPr lang="en-US" altLang="en-US" sz="2000" dirty="0"/>
          </a:p>
        </p:txBody>
      </p:sp>
      <p:pic>
        <p:nvPicPr>
          <p:cNvPr id="29701" name="Picture 1">
            <a:extLst>
              <a:ext uri="{FF2B5EF4-FFF2-40B4-BE49-F238E27FC236}">
                <a16:creationId xmlns:a16="http://schemas.microsoft.com/office/drawing/2014/main" id="{4C250CA8-6E09-F164-20A3-1BC33823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341"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F5A595B-3E2B-80BC-A36B-DD6BBF2313CC}"/>
              </a:ext>
            </a:extLst>
          </p:cNvPr>
          <p:cNvSpPr>
            <a:spLocks noGrp="1"/>
          </p:cNvSpPr>
          <p:nvPr>
            <p:ph type="sldNum" sz="quarter" idx="12"/>
          </p:nvPr>
        </p:nvSpPr>
        <p:spPr/>
        <p:txBody>
          <a:bodyPr/>
          <a:lstStyle/>
          <a:p>
            <a:pPr>
              <a:defRPr/>
            </a:pPr>
            <a:fld id="{F1F80CC5-DCDF-4951-A51C-50C71C694272}" type="slidenum">
              <a:rPr lang="en-US" altLang="en-US" smtClean="0"/>
              <a:pPr>
                <a:defRPr/>
              </a:pPr>
              <a:t>38</a:t>
            </a:fld>
            <a:endParaRPr lang="en-US" altLang="en-US" dirty="0"/>
          </a:p>
        </p:txBody>
      </p:sp>
      <p:sp>
        <p:nvSpPr>
          <p:cNvPr id="4" name="Rectangle 3">
            <a:extLst>
              <a:ext uri="{FF2B5EF4-FFF2-40B4-BE49-F238E27FC236}">
                <a16:creationId xmlns:a16="http://schemas.microsoft.com/office/drawing/2014/main" id="{22488A21-B382-1F60-8C79-1516AC8F953B}"/>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7500139-A7D4-0CB6-BC93-36F8F5D2E6D5}"/>
              </a:ext>
            </a:extLst>
          </p:cNvPr>
          <p:cNvSpPr>
            <a:spLocks noGrp="1"/>
          </p:cNvSpPr>
          <p:nvPr>
            <p:ph type="title"/>
          </p:nvPr>
        </p:nvSpPr>
        <p:spPr>
          <a:xfrm>
            <a:off x="207797" y="313690"/>
            <a:ext cx="8474649" cy="847724"/>
          </a:xfrm>
        </p:spPr>
        <p:txBody>
          <a:bodyPr/>
          <a:lstStyle/>
          <a:p>
            <a:r>
              <a:rPr lang="en-US" dirty="0"/>
              <a:t>Grading Plan Review – Approval </a:t>
            </a:r>
          </a:p>
        </p:txBody>
      </p:sp>
    </p:spTree>
    <p:extLst>
      <p:ext uri="{BB962C8B-B14F-4D97-AF65-F5344CB8AC3E}">
        <p14:creationId xmlns:p14="http://schemas.microsoft.com/office/powerpoint/2010/main" val="2544705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Diagram&#10;&#10;Description automatically generated">
            <a:extLst>
              <a:ext uri="{FF2B5EF4-FFF2-40B4-BE49-F238E27FC236}">
                <a16:creationId xmlns:a16="http://schemas.microsoft.com/office/drawing/2014/main" id="{71D604AD-7B1D-7C03-D45E-33CA04738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22388"/>
            <a:ext cx="50292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a:extLst>
              <a:ext uri="{FF2B5EF4-FFF2-40B4-BE49-F238E27FC236}">
                <a16:creationId xmlns:a16="http://schemas.microsoft.com/office/drawing/2014/main" id="{291F6247-60FD-3ECB-A415-7795C0172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
            <a:extLst>
              <a:ext uri="{FF2B5EF4-FFF2-40B4-BE49-F238E27FC236}">
                <a16:creationId xmlns:a16="http://schemas.microsoft.com/office/drawing/2014/main" id="{6A79E8F4-38A1-4E10-3926-662E3DD1C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7426"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731AB0F-0A37-599D-2D7C-64FBB123A861}"/>
              </a:ext>
            </a:extLst>
          </p:cNvPr>
          <p:cNvSpPr>
            <a:spLocks noGrp="1"/>
          </p:cNvSpPr>
          <p:nvPr>
            <p:ph type="sldNum" sz="quarter" idx="12"/>
          </p:nvPr>
        </p:nvSpPr>
        <p:spPr/>
        <p:txBody>
          <a:bodyPr/>
          <a:lstStyle/>
          <a:p>
            <a:pPr>
              <a:defRPr/>
            </a:pPr>
            <a:fld id="{F1F80CC5-DCDF-4951-A51C-50C71C694272}" type="slidenum">
              <a:rPr lang="en-US" altLang="en-US" smtClean="0"/>
              <a:pPr>
                <a:defRPr/>
              </a:pPr>
              <a:t>39</a:t>
            </a:fld>
            <a:endParaRPr lang="en-US" altLang="en-US" dirty="0"/>
          </a:p>
        </p:txBody>
      </p:sp>
      <p:sp>
        <p:nvSpPr>
          <p:cNvPr id="3" name="Rectangle 2">
            <a:extLst>
              <a:ext uri="{FF2B5EF4-FFF2-40B4-BE49-F238E27FC236}">
                <a16:creationId xmlns:a16="http://schemas.microsoft.com/office/drawing/2014/main" id="{ABDD7AB2-BA78-0448-3ACE-249E2761CD4C}"/>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91324BA-5442-A9F4-7E10-5134089B4D06}"/>
              </a:ext>
            </a:extLst>
          </p:cNvPr>
          <p:cNvSpPr>
            <a:spLocks noGrp="1"/>
          </p:cNvSpPr>
          <p:nvPr>
            <p:ph type="title"/>
          </p:nvPr>
        </p:nvSpPr>
        <p:spPr>
          <a:xfrm>
            <a:off x="314250" y="227011"/>
            <a:ext cx="9692217" cy="904877"/>
          </a:xfrm>
        </p:spPr>
        <p:txBody>
          <a:bodyPr/>
          <a:lstStyle/>
          <a:p>
            <a:r>
              <a:rPr lang="en-US" dirty="0"/>
              <a:t>Grading Plan Review – Grading Exhibit</a:t>
            </a:r>
          </a:p>
        </p:txBody>
      </p:sp>
    </p:spTree>
    <p:extLst>
      <p:ext uri="{BB962C8B-B14F-4D97-AF65-F5344CB8AC3E}">
        <p14:creationId xmlns:p14="http://schemas.microsoft.com/office/powerpoint/2010/main" val="20405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Process Improvements</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TextBox 5">
            <a:extLst>
              <a:ext uri="{FF2B5EF4-FFF2-40B4-BE49-F238E27FC236}">
                <a16:creationId xmlns:a16="http://schemas.microsoft.com/office/drawing/2014/main" id="{79440EFD-2AD5-AB68-4F09-26EB44DA0D5F}"/>
              </a:ext>
            </a:extLst>
          </p:cNvPr>
          <p:cNvSpPr txBox="1"/>
          <p:nvPr/>
        </p:nvSpPr>
        <p:spPr>
          <a:xfrm>
            <a:off x="729574" y="1935803"/>
            <a:ext cx="9432615" cy="4216539"/>
          </a:xfrm>
          <a:prstGeom prst="rect">
            <a:avLst/>
          </a:prstGeom>
          <a:noFill/>
        </p:spPr>
        <p:txBody>
          <a:bodyPr wrap="square" rtlCol="0">
            <a:spAutoFit/>
          </a:bodyPr>
          <a:lstStyle/>
          <a:p>
            <a:r>
              <a:rPr lang="en-US" sz="3200" dirty="0"/>
              <a:t>Permits Expire after 6 months </a:t>
            </a:r>
          </a:p>
          <a:p>
            <a:endParaRPr lang="en-US" sz="3200" dirty="0"/>
          </a:p>
          <a:p>
            <a:r>
              <a:rPr lang="en-US" sz="3200" dirty="0"/>
              <a:t>Applications expire after 90 days of inactivity </a:t>
            </a:r>
          </a:p>
          <a:p>
            <a:endParaRPr lang="en-US" sz="3200" dirty="0"/>
          </a:p>
          <a:p>
            <a:r>
              <a:rPr lang="en-US" sz="3200" dirty="0"/>
              <a:t>Responsible Escrow Account Management</a:t>
            </a:r>
          </a:p>
          <a:p>
            <a:pPr marL="742950" lvl="1" indent="-285750">
              <a:buFont typeface="Arial" panose="020B0604020202020204" pitchFamily="34" charset="0"/>
              <a:buChar char="•"/>
            </a:pPr>
            <a:r>
              <a:rPr lang="en-US" dirty="0"/>
              <a:t>   Why is an escrow required?</a:t>
            </a:r>
          </a:p>
          <a:p>
            <a:pPr marL="914400" lvl="1" indent="-457200">
              <a:buFont typeface="Arial" panose="020B0604020202020204" pitchFamily="34" charset="0"/>
              <a:buChar char="•"/>
            </a:pPr>
            <a:r>
              <a:rPr lang="en-US" dirty="0"/>
              <a:t>Meeting with project team and city staff after 2 failed reviews </a:t>
            </a:r>
          </a:p>
          <a:p>
            <a:pPr marL="914400" lvl="1" indent="-457200">
              <a:buFont typeface="Arial" panose="020B0604020202020204" pitchFamily="34" charset="0"/>
              <a:buChar char="•"/>
            </a:pPr>
            <a:r>
              <a:rPr lang="en-US" dirty="0"/>
              <a:t>Escrow statements and charges </a:t>
            </a:r>
          </a:p>
          <a:p>
            <a:pPr marL="285750" indent="-285750">
              <a:buFont typeface="Arial" panose="020B0604020202020204" pitchFamily="34" charset="0"/>
              <a:buChar char="•"/>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CC3C952-EE21-477D-92FD-1BD290F70B29}"/>
              </a:ext>
            </a:extLst>
          </p:cNvPr>
          <p:cNvSpPr>
            <a:spLocks noGrp="1"/>
          </p:cNvSpPr>
          <p:nvPr>
            <p:ph type="sldNum" sz="quarter" idx="12"/>
          </p:nvPr>
        </p:nvSpPr>
        <p:spPr/>
        <p:txBody>
          <a:bodyPr>
            <a:normAutofit lnSpcReduction="10000"/>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012296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a:extLst>
              <a:ext uri="{FF2B5EF4-FFF2-40B4-BE49-F238E27FC236}">
                <a16:creationId xmlns:a16="http://schemas.microsoft.com/office/drawing/2014/main" id="{044639C8-B388-66D1-2234-00BA78589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ontent Placeholder 2">
            <a:extLst>
              <a:ext uri="{FF2B5EF4-FFF2-40B4-BE49-F238E27FC236}">
                <a16:creationId xmlns:a16="http://schemas.microsoft.com/office/drawing/2014/main" id="{68D2D659-7E9B-277D-7E3B-CA93951218F8}"/>
              </a:ext>
            </a:extLst>
          </p:cNvPr>
          <p:cNvSpPr>
            <a:spLocks noGrp="1" noChangeArrowheads="1"/>
          </p:cNvSpPr>
          <p:nvPr>
            <p:ph idx="1"/>
          </p:nvPr>
        </p:nvSpPr>
        <p:spPr>
          <a:xfrm>
            <a:off x="1763714" y="1497874"/>
            <a:ext cx="8142287" cy="4204426"/>
          </a:xfrm>
        </p:spPr>
        <p:txBody>
          <a:bodyPr>
            <a:normAutofit fontScale="92500" lnSpcReduction="10000"/>
          </a:bodyPr>
          <a:lstStyle/>
          <a:p>
            <a:pPr marL="182880" indent="-182880" eaLnBrk="1" fontAlgn="auto" hangingPunct="1">
              <a:defRPr/>
            </a:pPr>
            <a:r>
              <a:rPr lang="en-US" altLang="en-US" sz="2400" dirty="0"/>
              <a:t>Schedule a pre-application meeting through the City</a:t>
            </a:r>
            <a:endParaRPr lang="en-US" altLang="en-US" sz="2000" dirty="0"/>
          </a:p>
          <a:p>
            <a:pPr marL="182880" indent="-182880" eaLnBrk="1" fontAlgn="auto" hangingPunct="1">
              <a:defRPr/>
            </a:pPr>
            <a:r>
              <a:rPr lang="en-US" altLang="en-US" sz="2400" dirty="0"/>
              <a:t>Always submit directly to the City, not our office</a:t>
            </a:r>
          </a:p>
          <a:p>
            <a:pPr marL="182880" indent="-182880" eaLnBrk="1" fontAlgn="auto" hangingPunct="1">
              <a:defRPr/>
            </a:pPr>
            <a:r>
              <a:rPr lang="en-US" altLang="en-US" sz="2400" dirty="0"/>
              <a:t>Review the submittal checklist and re-check plans prior to submission</a:t>
            </a:r>
          </a:p>
          <a:p>
            <a:pPr marL="182880" indent="-182880" eaLnBrk="1" fontAlgn="auto" hangingPunct="1">
              <a:defRPr/>
            </a:pPr>
            <a:r>
              <a:rPr lang="en-US" altLang="en-US" sz="2400" dirty="0"/>
              <a:t>Address all comments on the review letter when resubmitting</a:t>
            </a:r>
          </a:p>
          <a:p>
            <a:pPr marL="182880" indent="-182880" eaLnBrk="1" fontAlgn="auto" hangingPunct="1">
              <a:defRPr/>
            </a:pPr>
            <a:r>
              <a:rPr lang="en-US" altLang="en-US" sz="2400" dirty="0"/>
              <a:t>Identify changes on the revised plans when resubmitting</a:t>
            </a:r>
          </a:p>
          <a:p>
            <a:pPr marL="182880" indent="-182880" eaLnBrk="1" fontAlgn="auto" hangingPunct="1">
              <a:defRPr/>
            </a:pPr>
            <a:r>
              <a:rPr lang="en-US" altLang="en-US" sz="2400" dirty="0"/>
              <a:t>Include response letters identifying how review comments were addressed </a:t>
            </a:r>
          </a:p>
          <a:p>
            <a:pPr marL="182880" indent="-182880" eaLnBrk="1" fontAlgn="auto" hangingPunct="1">
              <a:defRPr/>
            </a:pPr>
            <a:r>
              <a:rPr lang="en-US" altLang="en-US" sz="2400" dirty="0"/>
              <a:t>Resubmit complete plan sets, not just revised sheets</a:t>
            </a:r>
          </a:p>
        </p:txBody>
      </p:sp>
      <p:pic>
        <p:nvPicPr>
          <p:cNvPr id="33797" name="Picture 1">
            <a:extLst>
              <a:ext uri="{FF2B5EF4-FFF2-40B4-BE49-F238E27FC236}">
                <a16:creationId xmlns:a16="http://schemas.microsoft.com/office/drawing/2014/main" id="{5D35D0D7-0069-D34B-E93C-354601012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7426"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8D89D2E-2DAB-A6E9-E85B-2E207E124E33}"/>
              </a:ext>
            </a:extLst>
          </p:cNvPr>
          <p:cNvSpPr>
            <a:spLocks noGrp="1"/>
          </p:cNvSpPr>
          <p:nvPr>
            <p:ph type="sldNum" sz="quarter" idx="12"/>
          </p:nvPr>
        </p:nvSpPr>
        <p:spPr/>
        <p:txBody>
          <a:bodyPr/>
          <a:lstStyle/>
          <a:p>
            <a:pPr>
              <a:defRPr/>
            </a:pPr>
            <a:fld id="{F1F80CC5-DCDF-4951-A51C-50C71C694272}" type="slidenum">
              <a:rPr lang="en-US" altLang="en-US" smtClean="0"/>
              <a:pPr>
                <a:defRPr/>
              </a:pPr>
              <a:t>40</a:t>
            </a:fld>
            <a:endParaRPr lang="en-US" altLang="en-US" dirty="0"/>
          </a:p>
        </p:txBody>
      </p:sp>
      <p:sp>
        <p:nvSpPr>
          <p:cNvPr id="3" name="Rectangle 2">
            <a:extLst>
              <a:ext uri="{FF2B5EF4-FFF2-40B4-BE49-F238E27FC236}">
                <a16:creationId xmlns:a16="http://schemas.microsoft.com/office/drawing/2014/main" id="{DC532CB2-9E5F-B744-F1AE-A49B72DD30A2}"/>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23B4963-F30D-F075-7C84-7C47E395CC72}"/>
              </a:ext>
            </a:extLst>
          </p:cNvPr>
          <p:cNvSpPr>
            <a:spLocks noGrp="1"/>
          </p:cNvSpPr>
          <p:nvPr>
            <p:ph type="title"/>
          </p:nvPr>
        </p:nvSpPr>
        <p:spPr>
          <a:xfrm>
            <a:off x="157125" y="222251"/>
            <a:ext cx="9692217" cy="847724"/>
          </a:xfrm>
        </p:spPr>
        <p:txBody>
          <a:bodyPr/>
          <a:lstStyle/>
          <a:p>
            <a:r>
              <a:rPr lang="en-US" dirty="0"/>
              <a:t>Tips for Shortening Plan Review Process</a:t>
            </a:r>
          </a:p>
        </p:txBody>
      </p:sp>
    </p:spTree>
    <p:extLst>
      <p:ext uri="{BB962C8B-B14F-4D97-AF65-F5344CB8AC3E}">
        <p14:creationId xmlns:p14="http://schemas.microsoft.com/office/powerpoint/2010/main" val="1688043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4" descr="Diagram, engineering drawing&#10;&#10;Description automatically generated">
            <a:extLst>
              <a:ext uri="{FF2B5EF4-FFF2-40B4-BE49-F238E27FC236}">
                <a16:creationId xmlns:a16="http://schemas.microsoft.com/office/drawing/2014/main" id="{0304F71C-D016-3A3E-02D8-AE5C4A3140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8382000" cy="5638800"/>
          </a:xfrm>
        </p:spPr>
      </p:pic>
      <p:sp>
        <p:nvSpPr>
          <p:cNvPr id="8" name="Rectangle 7">
            <a:extLst>
              <a:ext uri="{FF2B5EF4-FFF2-40B4-BE49-F238E27FC236}">
                <a16:creationId xmlns:a16="http://schemas.microsoft.com/office/drawing/2014/main" id="{DE73E6BC-77E2-CD33-926C-F113E7E0F2E8}"/>
              </a:ext>
            </a:extLst>
          </p:cNvPr>
          <p:cNvSpPr/>
          <p:nvPr/>
        </p:nvSpPr>
        <p:spPr>
          <a:xfrm>
            <a:off x="8656638" y="5668964"/>
            <a:ext cx="1249362" cy="1189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4" name="Picture 7">
            <a:extLst>
              <a:ext uri="{FF2B5EF4-FFF2-40B4-BE49-F238E27FC236}">
                <a16:creationId xmlns:a16="http://schemas.microsoft.com/office/drawing/2014/main" id="{06199076-07EC-AA96-6BC9-630707600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
            <a:extLst>
              <a:ext uri="{FF2B5EF4-FFF2-40B4-BE49-F238E27FC236}">
                <a16:creationId xmlns:a16="http://schemas.microsoft.com/office/drawing/2014/main" id="{D7D4CD4C-0BE0-8308-34F3-D59F452D7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171"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DCE3ADE-F74B-B95E-7235-C653107B5E10}"/>
              </a:ext>
            </a:extLst>
          </p:cNvPr>
          <p:cNvSpPr/>
          <p:nvPr/>
        </p:nvSpPr>
        <p:spPr>
          <a:xfrm>
            <a:off x="5105400" y="3276600"/>
            <a:ext cx="914400" cy="76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id="{A4229ACF-738C-B730-A9B3-5C3FFEF55A0A}"/>
              </a:ext>
            </a:extLst>
          </p:cNvPr>
          <p:cNvSpPr>
            <a:spLocks noGrp="1"/>
          </p:cNvSpPr>
          <p:nvPr>
            <p:ph type="sldNum" sz="quarter" idx="12"/>
          </p:nvPr>
        </p:nvSpPr>
        <p:spPr/>
        <p:txBody>
          <a:bodyPr/>
          <a:lstStyle/>
          <a:p>
            <a:pPr>
              <a:defRPr/>
            </a:pPr>
            <a:fld id="{F1F80CC5-DCDF-4951-A51C-50C71C694272}" type="slidenum">
              <a:rPr lang="en-US" altLang="en-US" smtClean="0"/>
              <a:pPr>
                <a:defRPr/>
              </a:pPr>
              <a:t>41</a:t>
            </a:fld>
            <a:endParaRPr lang="en-US" altLang="en-US" dirty="0"/>
          </a:p>
        </p:txBody>
      </p:sp>
      <p:sp>
        <p:nvSpPr>
          <p:cNvPr id="3" name="Rectangle 2">
            <a:extLst>
              <a:ext uri="{FF2B5EF4-FFF2-40B4-BE49-F238E27FC236}">
                <a16:creationId xmlns:a16="http://schemas.microsoft.com/office/drawing/2014/main" id="{E1949D23-FC28-F9E8-0D63-2A73C0C87551}"/>
              </a:ext>
            </a:extLst>
          </p:cNvPr>
          <p:cNvSpPr/>
          <p:nvPr/>
        </p:nvSpPr>
        <p:spPr>
          <a:xfrm>
            <a:off x="0" y="25535"/>
            <a:ext cx="10080171" cy="1261928"/>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FA5DE31-2D38-1E38-3AC8-3F3BF861425B}"/>
              </a:ext>
            </a:extLst>
          </p:cNvPr>
          <p:cNvSpPr>
            <a:spLocks noGrp="1"/>
          </p:cNvSpPr>
          <p:nvPr>
            <p:ph type="title"/>
          </p:nvPr>
        </p:nvSpPr>
        <p:spPr>
          <a:xfrm>
            <a:off x="243841" y="391886"/>
            <a:ext cx="8133806" cy="827313"/>
          </a:xfrm>
        </p:spPr>
        <p:txBody>
          <a:bodyPr>
            <a:normAutofit fontScale="90000"/>
          </a:bodyPr>
          <a:lstStyle/>
          <a:p>
            <a:r>
              <a:rPr lang="en-US" dirty="0"/>
              <a:t>Foundation Certification </a:t>
            </a:r>
            <a:br>
              <a:rPr lang="en-US" dirty="0"/>
            </a:br>
            <a:r>
              <a:rPr lang="en-US" dirty="0"/>
              <a:t>Plan Requirements </a:t>
            </a:r>
          </a:p>
        </p:txBody>
      </p:sp>
    </p:spTree>
    <p:extLst>
      <p:ext uri="{BB962C8B-B14F-4D97-AF65-F5344CB8AC3E}">
        <p14:creationId xmlns:p14="http://schemas.microsoft.com/office/powerpoint/2010/main" val="106395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a:extLst>
              <a:ext uri="{FF2B5EF4-FFF2-40B4-BE49-F238E27FC236}">
                <a16:creationId xmlns:a16="http://schemas.microsoft.com/office/drawing/2014/main" id="{8BFCF49E-AEF2-9752-CEC7-3779F4A5F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Content Placeholder 2">
            <a:extLst>
              <a:ext uri="{FF2B5EF4-FFF2-40B4-BE49-F238E27FC236}">
                <a16:creationId xmlns:a16="http://schemas.microsoft.com/office/drawing/2014/main" id="{C0C0802D-2E16-C620-0E14-799009F00D4C}"/>
              </a:ext>
            </a:extLst>
          </p:cNvPr>
          <p:cNvSpPr>
            <a:spLocks noGrp="1" noChangeArrowheads="1"/>
          </p:cNvSpPr>
          <p:nvPr>
            <p:ph idx="1"/>
          </p:nvPr>
        </p:nvSpPr>
        <p:spPr>
          <a:xfrm>
            <a:off x="1763714" y="1517650"/>
            <a:ext cx="8142287" cy="4483100"/>
          </a:xfrm>
        </p:spPr>
        <p:txBody>
          <a:bodyPr/>
          <a:lstStyle/>
          <a:p>
            <a:pPr marL="182880" indent="-182880" eaLnBrk="1" fontAlgn="auto" hangingPunct="1">
              <a:defRPr/>
            </a:pPr>
            <a:r>
              <a:rPr lang="en-US" altLang="en-US" sz="2400" dirty="0"/>
              <a:t>During construction, issues arise that are discovered by City staff or neighbors of the project site.  </a:t>
            </a:r>
          </a:p>
          <a:p>
            <a:pPr marL="182880" indent="-182880" eaLnBrk="1" fontAlgn="auto" hangingPunct="1">
              <a:defRPr/>
            </a:pPr>
            <a:r>
              <a:rPr lang="en-US" altLang="en-US" sz="2400" dirty="0"/>
              <a:t>Issues that should be avoided are:</a:t>
            </a:r>
          </a:p>
          <a:p>
            <a:pPr lvl="1" indent="-182880" eaLnBrk="1" fontAlgn="auto" hangingPunct="1">
              <a:defRPr/>
            </a:pPr>
            <a:r>
              <a:rPr lang="en-US" altLang="en-US" sz="2000" dirty="0">
                <a:solidFill>
                  <a:schemeClr val="tx1">
                    <a:lumMod val="85000"/>
                    <a:lumOff val="15000"/>
                  </a:schemeClr>
                </a:solidFill>
              </a:rPr>
              <a:t>Deviations from the approved plans </a:t>
            </a:r>
          </a:p>
          <a:p>
            <a:pPr lvl="1" indent="-182880" eaLnBrk="1" fontAlgn="auto" hangingPunct="1">
              <a:defRPr/>
            </a:pPr>
            <a:r>
              <a:rPr lang="en-US" altLang="en-US" sz="2000" dirty="0">
                <a:solidFill>
                  <a:schemeClr val="tx1">
                    <a:lumMod val="85000"/>
                    <a:lumOff val="15000"/>
                  </a:schemeClr>
                </a:solidFill>
              </a:rPr>
              <a:t>New walls, landscaping, or hardscaping</a:t>
            </a:r>
          </a:p>
          <a:p>
            <a:pPr lvl="1" indent="-182880" eaLnBrk="1" fontAlgn="auto" hangingPunct="1">
              <a:defRPr/>
            </a:pPr>
            <a:r>
              <a:rPr lang="en-US" altLang="en-US" sz="2000" dirty="0">
                <a:solidFill>
                  <a:schemeClr val="tx1">
                    <a:lumMod val="85000"/>
                    <a:lumOff val="15000"/>
                  </a:schemeClr>
                </a:solidFill>
              </a:rPr>
              <a:t>Adding un-approved structures, fencing, walls, or accessory structures that require PC Approval</a:t>
            </a:r>
          </a:p>
          <a:p>
            <a:pPr lvl="1" indent="-182880" eaLnBrk="1" fontAlgn="auto" hangingPunct="1">
              <a:defRPr/>
            </a:pPr>
            <a:r>
              <a:rPr lang="en-US" altLang="en-US" sz="2000" dirty="0">
                <a:solidFill>
                  <a:schemeClr val="tx1">
                    <a:lumMod val="85000"/>
                    <a:lumOff val="15000"/>
                  </a:schemeClr>
                </a:solidFill>
              </a:rPr>
              <a:t>Grading beyond the limits on the approved plans</a:t>
            </a:r>
          </a:p>
          <a:p>
            <a:pPr lvl="1" indent="-182880" eaLnBrk="1" fontAlgn="auto" hangingPunct="1">
              <a:defRPr/>
            </a:pPr>
            <a:r>
              <a:rPr lang="en-US" altLang="en-US" sz="2000" dirty="0">
                <a:solidFill>
                  <a:schemeClr val="tx1">
                    <a:lumMod val="85000"/>
                    <a:lumOff val="15000"/>
                  </a:schemeClr>
                </a:solidFill>
              </a:rPr>
              <a:t>Run-off from the construction site draining onto neighboring properties</a:t>
            </a:r>
          </a:p>
          <a:p>
            <a:pPr lvl="1" indent="-182880" eaLnBrk="1" fontAlgn="auto" hangingPunct="1">
              <a:defRPr/>
            </a:pPr>
            <a:r>
              <a:rPr lang="en-US" altLang="en-US" sz="2000" dirty="0">
                <a:solidFill>
                  <a:schemeClr val="tx1">
                    <a:lumMod val="85000"/>
                    <a:lumOff val="15000"/>
                  </a:schemeClr>
                </a:solidFill>
              </a:rPr>
              <a:t>Missing or failed soil erosion control measures</a:t>
            </a:r>
          </a:p>
          <a:p>
            <a:pPr lvl="1" indent="-182880" eaLnBrk="1" fontAlgn="auto" hangingPunct="1">
              <a:defRPr/>
            </a:pPr>
            <a:r>
              <a:rPr lang="en-US" altLang="en-US" sz="2000" dirty="0">
                <a:solidFill>
                  <a:schemeClr val="tx1">
                    <a:lumMod val="85000"/>
                    <a:lumOff val="15000"/>
                  </a:schemeClr>
                </a:solidFill>
              </a:rPr>
              <a:t>Parking/damaging the edge of roads</a:t>
            </a:r>
          </a:p>
          <a:p>
            <a:pPr lvl="1" indent="-182880" eaLnBrk="1" fontAlgn="auto" hangingPunct="1">
              <a:defRPr/>
            </a:pPr>
            <a:endParaRPr lang="en-US" altLang="en-US" dirty="0">
              <a:solidFill>
                <a:schemeClr val="tx1">
                  <a:lumMod val="85000"/>
                  <a:lumOff val="15000"/>
                </a:schemeClr>
              </a:solidFill>
            </a:endParaRPr>
          </a:p>
        </p:txBody>
      </p:sp>
      <p:sp>
        <p:nvSpPr>
          <p:cNvPr id="3" name="Rectangle 2">
            <a:extLst>
              <a:ext uri="{FF2B5EF4-FFF2-40B4-BE49-F238E27FC236}">
                <a16:creationId xmlns:a16="http://schemas.microsoft.com/office/drawing/2014/main" id="{1C83D210-E833-592B-3FE6-E993FDA6C1B5}"/>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3" name="Picture 1">
            <a:extLst>
              <a:ext uri="{FF2B5EF4-FFF2-40B4-BE49-F238E27FC236}">
                <a16:creationId xmlns:a16="http://schemas.microsoft.com/office/drawing/2014/main" id="{95F8BF16-5C56-6D38-8E8D-D459C0E10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467"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D6B8CD7-36A5-8F49-7260-5450F6EAC9D2}"/>
              </a:ext>
            </a:extLst>
          </p:cNvPr>
          <p:cNvSpPr>
            <a:spLocks noGrp="1"/>
          </p:cNvSpPr>
          <p:nvPr>
            <p:ph type="sldNum" sz="quarter" idx="12"/>
          </p:nvPr>
        </p:nvSpPr>
        <p:spPr/>
        <p:txBody>
          <a:bodyPr/>
          <a:lstStyle/>
          <a:p>
            <a:pPr>
              <a:defRPr/>
            </a:pPr>
            <a:fld id="{F1F80CC5-DCDF-4951-A51C-50C71C694272}" type="slidenum">
              <a:rPr lang="en-US" altLang="en-US" smtClean="0"/>
              <a:pPr>
                <a:defRPr/>
              </a:pPr>
              <a:t>42</a:t>
            </a:fld>
            <a:endParaRPr lang="en-US" altLang="en-US" dirty="0"/>
          </a:p>
        </p:txBody>
      </p:sp>
      <p:sp>
        <p:nvSpPr>
          <p:cNvPr id="6" name="Title 5">
            <a:extLst>
              <a:ext uri="{FF2B5EF4-FFF2-40B4-BE49-F238E27FC236}">
                <a16:creationId xmlns:a16="http://schemas.microsoft.com/office/drawing/2014/main" id="{F478B620-22BD-93E7-2679-E63D26A06A95}"/>
              </a:ext>
            </a:extLst>
          </p:cNvPr>
          <p:cNvSpPr>
            <a:spLocks noGrp="1"/>
          </p:cNvSpPr>
          <p:nvPr>
            <p:ph type="title"/>
          </p:nvPr>
        </p:nvSpPr>
        <p:spPr>
          <a:xfrm>
            <a:off x="610500" y="-254115"/>
            <a:ext cx="9692217" cy="1382715"/>
          </a:xfrm>
        </p:spPr>
        <p:txBody>
          <a:bodyPr/>
          <a:lstStyle/>
          <a:p>
            <a:r>
              <a:rPr lang="en-US" dirty="0"/>
              <a:t>Construction Process – Common Issues</a:t>
            </a:r>
          </a:p>
        </p:txBody>
      </p:sp>
    </p:spTree>
    <p:extLst>
      <p:ext uri="{BB962C8B-B14F-4D97-AF65-F5344CB8AC3E}">
        <p14:creationId xmlns:p14="http://schemas.microsoft.com/office/powerpoint/2010/main" val="624795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a:extLst>
              <a:ext uri="{FF2B5EF4-FFF2-40B4-BE49-F238E27FC236}">
                <a16:creationId xmlns:a16="http://schemas.microsoft.com/office/drawing/2014/main" id="{FAFE67D1-53FD-68E1-C2D8-12E744582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Content Placeholder 2">
            <a:extLst>
              <a:ext uri="{FF2B5EF4-FFF2-40B4-BE49-F238E27FC236}">
                <a16:creationId xmlns:a16="http://schemas.microsoft.com/office/drawing/2014/main" id="{A82AB6BA-6A59-8BBE-BF50-6ECE3E384EE1}"/>
              </a:ext>
            </a:extLst>
          </p:cNvPr>
          <p:cNvSpPr>
            <a:spLocks noGrp="1" noChangeArrowheads="1"/>
          </p:cNvSpPr>
          <p:nvPr>
            <p:ph idx="1"/>
          </p:nvPr>
        </p:nvSpPr>
        <p:spPr>
          <a:xfrm>
            <a:off x="1763714" y="1863634"/>
            <a:ext cx="8142287" cy="3838666"/>
          </a:xfrm>
        </p:spPr>
        <p:txBody>
          <a:bodyPr/>
          <a:lstStyle/>
          <a:p>
            <a:pPr marL="182880" indent="-182880" eaLnBrk="1" fontAlgn="auto" hangingPunct="1">
              <a:defRPr/>
            </a:pPr>
            <a:r>
              <a:rPr lang="en-US" altLang="en-US" sz="2400" dirty="0"/>
              <a:t>Discuss any potential field change with the City Building Official prior to starting to build it!</a:t>
            </a:r>
          </a:p>
          <a:p>
            <a:pPr marL="182880" indent="-182880" eaLnBrk="1" fontAlgn="auto" hangingPunct="1">
              <a:defRPr/>
            </a:pPr>
            <a:r>
              <a:rPr lang="en-US" altLang="en-US" sz="2400" dirty="0"/>
              <a:t>Submit revised plans for review and approval as directed by the Building Official.  </a:t>
            </a:r>
          </a:p>
          <a:p>
            <a:pPr marL="182880" indent="-182880" eaLnBrk="1" fontAlgn="auto" hangingPunct="1">
              <a:defRPr/>
            </a:pPr>
            <a:r>
              <a:rPr lang="en-US" altLang="en-US" sz="2400" dirty="0"/>
              <a:t>Failure to submit revised plans can result in significant delays and additional costs during the as-built plan review process.</a:t>
            </a:r>
          </a:p>
          <a:p>
            <a:pPr marL="182880" indent="-182880" eaLnBrk="1" fontAlgn="auto" hangingPunct="1">
              <a:defRPr/>
            </a:pPr>
            <a:r>
              <a:rPr lang="en-US" altLang="en-US" sz="2400" dirty="0"/>
              <a:t>The removal of violating feature(s) may be required.</a:t>
            </a:r>
          </a:p>
          <a:p>
            <a:pPr marL="182880" indent="-182880" eaLnBrk="1" fontAlgn="auto" hangingPunct="1">
              <a:defRPr/>
            </a:pPr>
            <a:endParaRPr lang="en-US" altLang="en-US" sz="2400" dirty="0"/>
          </a:p>
        </p:txBody>
      </p:sp>
      <p:pic>
        <p:nvPicPr>
          <p:cNvPr id="39941" name="Picture 1">
            <a:extLst>
              <a:ext uri="{FF2B5EF4-FFF2-40B4-BE49-F238E27FC236}">
                <a16:creationId xmlns:a16="http://schemas.microsoft.com/office/drawing/2014/main" id="{DFC50605-64FA-EF06-A837-F67DEC079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0009" y="61323"/>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2706C40-7136-744E-F712-31712F02757D}"/>
              </a:ext>
            </a:extLst>
          </p:cNvPr>
          <p:cNvSpPr>
            <a:spLocks noGrp="1"/>
          </p:cNvSpPr>
          <p:nvPr>
            <p:ph type="sldNum" sz="quarter" idx="12"/>
          </p:nvPr>
        </p:nvSpPr>
        <p:spPr/>
        <p:txBody>
          <a:bodyPr/>
          <a:lstStyle/>
          <a:p>
            <a:pPr>
              <a:defRPr/>
            </a:pPr>
            <a:fld id="{F1F80CC5-DCDF-4951-A51C-50C71C694272}" type="slidenum">
              <a:rPr lang="en-US" altLang="en-US" smtClean="0"/>
              <a:pPr>
                <a:defRPr/>
              </a:pPr>
              <a:t>43</a:t>
            </a:fld>
            <a:endParaRPr lang="en-US" altLang="en-US" dirty="0"/>
          </a:p>
        </p:txBody>
      </p:sp>
      <p:sp>
        <p:nvSpPr>
          <p:cNvPr id="3" name="Rectangle 2">
            <a:extLst>
              <a:ext uri="{FF2B5EF4-FFF2-40B4-BE49-F238E27FC236}">
                <a16:creationId xmlns:a16="http://schemas.microsoft.com/office/drawing/2014/main" id="{E7077B29-C3D2-1B2D-27A0-7A04FB1D63F1}"/>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Construction Process Plan Changes </a:t>
            </a:r>
          </a:p>
        </p:txBody>
      </p:sp>
    </p:spTree>
    <p:extLst>
      <p:ext uri="{BB962C8B-B14F-4D97-AF65-F5344CB8AC3E}">
        <p14:creationId xmlns:p14="http://schemas.microsoft.com/office/powerpoint/2010/main" val="133216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2" descr="Diagram, engineering drawing&#10;&#10;Description automatically generated">
            <a:extLst>
              <a:ext uri="{FF2B5EF4-FFF2-40B4-BE49-F238E27FC236}">
                <a16:creationId xmlns:a16="http://schemas.microsoft.com/office/drawing/2014/main" id="{2204133B-8373-C6F2-B412-83A24EDAC3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7696200" cy="5638800"/>
          </a:xfrm>
        </p:spPr>
      </p:pic>
      <p:pic>
        <p:nvPicPr>
          <p:cNvPr id="41987" name="Picture 7">
            <a:extLst>
              <a:ext uri="{FF2B5EF4-FFF2-40B4-BE49-F238E27FC236}">
                <a16:creationId xmlns:a16="http://schemas.microsoft.com/office/drawing/2014/main" id="{E3607551-20B4-A844-1409-8B62EF9DC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
            <a:extLst>
              <a:ext uri="{FF2B5EF4-FFF2-40B4-BE49-F238E27FC236}">
                <a16:creationId xmlns:a16="http://schemas.microsoft.com/office/drawing/2014/main" id="{F8A58B76-DB1A-6AFD-B57C-F02A30ABC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7758"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6E5C94C-A6E3-5AF0-4B23-985A49B1598E}"/>
              </a:ext>
            </a:extLst>
          </p:cNvPr>
          <p:cNvSpPr>
            <a:spLocks noGrp="1"/>
          </p:cNvSpPr>
          <p:nvPr>
            <p:ph type="sldNum" sz="quarter" idx="12"/>
          </p:nvPr>
        </p:nvSpPr>
        <p:spPr/>
        <p:txBody>
          <a:bodyPr/>
          <a:lstStyle/>
          <a:p>
            <a:pPr>
              <a:defRPr/>
            </a:pPr>
            <a:fld id="{F1F80CC5-DCDF-4951-A51C-50C71C694272}" type="slidenum">
              <a:rPr lang="en-US" altLang="en-US" smtClean="0"/>
              <a:pPr>
                <a:defRPr/>
              </a:pPr>
              <a:t>44</a:t>
            </a:fld>
            <a:endParaRPr lang="en-US" altLang="en-US" dirty="0"/>
          </a:p>
        </p:txBody>
      </p:sp>
      <p:sp>
        <p:nvSpPr>
          <p:cNvPr id="3" name="Rectangle 2">
            <a:extLst>
              <a:ext uri="{FF2B5EF4-FFF2-40B4-BE49-F238E27FC236}">
                <a16:creationId xmlns:a16="http://schemas.microsoft.com/office/drawing/2014/main" id="{EB3987AF-6415-EF05-3E02-595FE932533E}"/>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As-Built Grading Plan Requirements</a:t>
            </a:r>
          </a:p>
        </p:txBody>
      </p:sp>
    </p:spTree>
    <p:extLst>
      <p:ext uri="{BB962C8B-B14F-4D97-AF65-F5344CB8AC3E}">
        <p14:creationId xmlns:p14="http://schemas.microsoft.com/office/powerpoint/2010/main" val="529452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a:extLst>
              <a:ext uri="{FF2B5EF4-FFF2-40B4-BE49-F238E27FC236}">
                <a16:creationId xmlns:a16="http://schemas.microsoft.com/office/drawing/2014/main" id="{3BC0BA0A-32A3-4A7E-C30E-B9377756C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3161CA9-C90C-1338-7FB1-BCC833D68E04}"/>
              </a:ext>
            </a:extLst>
          </p:cNvPr>
          <p:cNvSpPr>
            <a:spLocks noGrp="1" noChangeArrowheads="1"/>
          </p:cNvSpPr>
          <p:nvPr>
            <p:ph idx="1"/>
          </p:nvPr>
        </p:nvSpPr>
        <p:spPr>
          <a:xfrm>
            <a:off x="1763714" y="1219200"/>
            <a:ext cx="8142287" cy="4659086"/>
          </a:xfrm>
        </p:spPr>
        <p:txBody>
          <a:bodyPr/>
          <a:lstStyle/>
          <a:p>
            <a:pPr marL="182880" indent="-182880" eaLnBrk="1" fontAlgn="auto" hangingPunct="1">
              <a:defRPr/>
            </a:pPr>
            <a:r>
              <a:rPr lang="en-US" altLang="en-US" sz="2400" dirty="0"/>
              <a:t>Structures, improvements, and disruptions are prohibited within 25’ of a natural feature.  Natural features are:</a:t>
            </a:r>
          </a:p>
          <a:p>
            <a:pPr marL="0" indent="0" eaLnBrk="1" fontAlgn="auto" hangingPunct="1">
              <a:buFont typeface="Wingdings" panose="05000000000000000000" pitchFamily="2" charset="2"/>
              <a:buNone/>
              <a:defRPr/>
            </a:pPr>
            <a:endParaRPr lang="en-US" altLang="en-US" sz="2000" dirty="0"/>
          </a:p>
          <a:p>
            <a:pPr marL="0" indent="0" eaLnBrk="1" fontAlgn="auto" hangingPunct="1">
              <a:buFont typeface="Wingdings" panose="05000000000000000000" pitchFamily="2" charset="2"/>
              <a:buNone/>
              <a:defRPr/>
            </a:pPr>
            <a:endParaRPr lang="en-US" altLang="en-US" sz="2000" dirty="0"/>
          </a:p>
          <a:p>
            <a:pPr marL="0" indent="0" eaLnBrk="1" fontAlgn="auto" hangingPunct="1">
              <a:buFont typeface="Wingdings" panose="05000000000000000000" pitchFamily="2" charset="2"/>
              <a:buNone/>
              <a:defRPr/>
            </a:pPr>
            <a:endParaRPr lang="en-US" altLang="en-US" sz="2000" dirty="0"/>
          </a:p>
          <a:p>
            <a:pPr marL="182880" indent="-182880" eaLnBrk="1" fontAlgn="auto" hangingPunct="1">
              <a:defRPr/>
            </a:pPr>
            <a:r>
              <a:rPr lang="en-US" altLang="en-US" sz="2400" dirty="0"/>
              <a:t>Any permanent improvements within the 25’ setback requires Planning Commission approval. </a:t>
            </a:r>
          </a:p>
          <a:p>
            <a:pPr marL="182880" indent="-182880" eaLnBrk="1" fontAlgn="auto" hangingPunct="1">
              <a:defRPr/>
            </a:pPr>
            <a:r>
              <a:rPr lang="en-US" altLang="en-US" sz="2400" dirty="0"/>
              <a:t>The preference for projects that affect natural features is for natural materials and plantings to be used.</a:t>
            </a:r>
            <a:endParaRPr lang="en-US" altLang="en-US" sz="2000" dirty="0"/>
          </a:p>
        </p:txBody>
      </p:sp>
      <p:sp>
        <p:nvSpPr>
          <p:cNvPr id="2" name="Content Placeholder 2">
            <a:extLst>
              <a:ext uri="{FF2B5EF4-FFF2-40B4-BE49-F238E27FC236}">
                <a16:creationId xmlns:a16="http://schemas.microsoft.com/office/drawing/2014/main" id="{AC1D8DDB-D9EA-8670-0422-001314E39326}"/>
              </a:ext>
            </a:extLst>
          </p:cNvPr>
          <p:cNvSpPr txBox="1">
            <a:spLocks noChangeArrowheads="1"/>
          </p:cNvSpPr>
          <p:nvPr/>
        </p:nvSpPr>
        <p:spPr bwMode="auto">
          <a:xfrm>
            <a:off x="1752600" y="2438400"/>
            <a:ext cx="8153400" cy="1079500"/>
          </a:xfrm>
          <a:prstGeom prst="rect">
            <a:avLst/>
          </a:prstGeom>
          <a:noFill/>
          <a:ln>
            <a:noFill/>
          </a:ln>
        </p:spPr>
        <p:txBody>
          <a:bodyPr numCol="2"/>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lvl="1" algn="just">
              <a:defRPr/>
            </a:pPr>
            <a:r>
              <a:rPr lang="en-US" altLang="en-US" sz="2000" dirty="0"/>
              <a:t>Streams</a:t>
            </a:r>
          </a:p>
          <a:p>
            <a:pPr lvl="1" algn="just">
              <a:defRPr/>
            </a:pPr>
            <a:r>
              <a:rPr lang="en-US" altLang="en-US" sz="2000" dirty="0"/>
              <a:t>Creeks</a:t>
            </a:r>
          </a:p>
          <a:p>
            <a:pPr lvl="1" algn="just">
              <a:defRPr/>
            </a:pPr>
            <a:r>
              <a:rPr lang="en-US" altLang="en-US" sz="2000" dirty="0"/>
              <a:t>Rivers</a:t>
            </a:r>
          </a:p>
          <a:p>
            <a:pPr lvl="1" algn="just">
              <a:defRPr/>
            </a:pPr>
            <a:r>
              <a:rPr lang="en-US" altLang="en-US" sz="2000" dirty="0"/>
              <a:t>Lakes</a:t>
            </a:r>
          </a:p>
          <a:p>
            <a:pPr lvl="1" algn="just">
              <a:defRPr/>
            </a:pPr>
            <a:r>
              <a:rPr lang="en-US" altLang="en-US" sz="2000" dirty="0"/>
              <a:t>Ponds</a:t>
            </a:r>
          </a:p>
          <a:p>
            <a:pPr lvl="1" algn="just">
              <a:defRPr/>
            </a:pPr>
            <a:r>
              <a:rPr lang="en-US" altLang="en-US" sz="2000" dirty="0"/>
              <a:t>Wetlands</a:t>
            </a:r>
          </a:p>
        </p:txBody>
      </p:sp>
      <p:pic>
        <p:nvPicPr>
          <p:cNvPr id="44038" name="Picture 2">
            <a:extLst>
              <a:ext uri="{FF2B5EF4-FFF2-40B4-BE49-F238E27FC236}">
                <a16:creationId xmlns:a16="http://schemas.microsoft.com/office/drawing/2014/main" id="{68331F13-14EE-5445-EA89-494FEF1EA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4843" y="139700"/>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064BED5-E7AC-8686-AA40-6F2077D5F7B5}"/>
              </a:ext>
            </a:extLst>
          </p:cNvPr>
          <p:cNvSpPr>
            <a:spLocks noGrp="1"/>
          </p:cNvSpPr>
          <p:nvPr>
            <p:ph type="sldNum" sz="quarter" idx="12"/>
          </p:nvPr>
        </p:nvSpPr>
        <p:spPr/>
        <p:txBody>
          <a:bodyPr/>
          <a:lstStyle/>
          <a:p>
            <a:pPr>
              <a:defRPr/>
            </a:pPr>
            <a:fld id="{F1F80CC5-DCDF-4951-A51C-50C71C694272}" type="slidenum">
              <a:rPr lang="en-US" altLang="en-US" smtClean="0"/>
              <a:pPr>
                <a:defRPr/>
              </a:pPr>
              <a:t>45</a:t>
            </a:fld>
            <a:endParaRPr lang="en-US" altLang="en-US" dirty="0"/>
          </a:p>
        </p:txBody>
      </p:sp>
      <p:sp>
        <p:nvSpPr>
          <p:cNvPr id="7" name="Rectangle 6">
            <a:extLst>
              <a:ext uri="{FF2B5EF4-FFF2-40B4-BE49-F238E27FC236}">
                <a16:creationId xmlns:a16="http://schemas.microsoft.com/office/drawing/2014/main" id="{4550776B-0B66-11D7-2A6F-E97CF3624A12}"/>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Natural Features Setback Requirements</a:t>
            </a:r>
          </a:p>
        </p:txBody>
      </p:sp>
    </p:spTree>
    <p:extLst>
      <p:ext uri="{BB962C8B-B14F-4D97-AF65-F5344CB8AC3E}">
        <p14:creationId xmlns:p14="http://schemas.microsoft.com/office/powerpoint/2010/main" val="2329235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a:extLst>
              <a:ext uri="{FF2B5EF4-FFF2-40B4-BE49-F238E27FC236}">
                <a16:creationId xmlns:a16="http://schemas.microsoft.com/office/drawing/2014/main" id="{2954E66A-6A7A-14E0-5370-1C1B83B30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6000751"/>
            <a:ext cx="1738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8BA6A198-AE62-CCD9-770A-7418B7847FA5}"/>
              </a:ext>
            </a:extLst>
          </p:cNvPr>
          <p:cNvSpPr>
            <a:spLocks noGrp="1" noChangeArrowheads="1"/>
          </p:cNvSpPr>
          <p:nvPr>
            <p:ph idx="1"/>
          </p:nvPr>
        </p:nvSpPr>
        <p:spPr>
          <a:xfrm>
            <a:off x="1763714" y="1384300"/>
            <a:ext cx="8142287" cy="4318000"/>
          </a:xfrm>
        </p:spPr>
        <p:txBody>
          <a:bodyPr/>
          <a:lstStyle/>
          <a:p>
            <a:pPr marL="182880" indent="-182880" eaLnBrk="1" fontAlgn="auto" hangingPunct="1">
              <a:defRPr/>
            </a:pPr>
            <a:r>
              <a:rPr lang="en-US" altLang="en-US" sz="2400" dirty="0"/>
              <a:t>The City requires SESC permits to be obtained for all projects requiring grading plans in the City.</a:t>
            </a:r>
          </a:p>
          <a:p>
            <a:pPr marL="182880" indent="-182880" eaLnBrk="1" fontAlgn="auto" hangingPunct="1">
              <a:defRPr/>
            </a:pPr>
            <a:r>
              <a:rPr lang="en-US" altLang="en-US" sz="2400" dirty="0"/>
              <a:t>Proper SESC measures must be put in place before starting construction. Notify Ashley after measures are installed to schedule the initial inspection.</a:t>
            </a:r>
          </a:p>
          <a:p>
            <a:pPr marL="182880" indent="-182880" eaLnBrk="1" fontAlgn="auto" hangingPunct="1">
              <a:defRPr/>
            </a:pPr>
            <a:r>
              <a:rPr lang="en-US" altLang="en-US" sz="2400" dirty="0"/>
              <a:t>Sod should be used in place of seed for final stabilization.  Permits cannot be closed, and Certificates of Occupancy cannot be issued until the lawn has been fully established.</a:t>
            </a:r>
          </a:p>
        </p:txBody>
      </p:sp>
      <p:pic>
        <p:nvPicPr>
          <p:cNvPr id="46085" name="Picture 1">
            <a:extLst>
              <a:ext uri="{FF2B5EF4-FFF2-40B4-BE49-F238E27FC236}">
                <a16:creationId xmlns:a16="http://schemas.microsoft.com/office/drawing/2014/main" id="{EF296B6F-51AE-6D7B-B833-652983B74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2593" y="156755"/>
            <a:ext cx="1123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FB27870-A18F-146F-1189-61FCA7E28FB3}"/>
              </a:ext>
            </a:extLst>
          </p:cNvPr>
          <p:cNvSpPr>
            <a:spLocks noGrp="1"/>
          </p:cNvSpPr>
          <p:nvPr>
            <p:ph type="sldNum" sz="quarter" idx="12"/>
          </p:nvPr>
        </p:nvSpPr>
        <p:spPr/>
        <p:txBody>
          <a:bodyPr/>
          <a:lstStyle/>
          <a:p>
            <a:pPr>
              <a:defRPr/>
            </a:pPr>
            <a:fld id="{F1F80CC5-DCDF-4951-A51C-50C71C694272}" type="slidenum">
              <a:rPr lang="en-US" altLang="en-US" smtClean="0"/>
              <a:pPr>
                <a:defRPr/>
              </a:pPr>
              <a:t>46</a:t>
            </a:fld>
            <a:endParaRPr lang="en-US" altLang="en-US" dirty="0"/>
          </a:p>
        </p:txBody>
      </p:sp>
      <p:sp>
        <p:nvSpPr>
          <p:cNvPr id="4" name="Rectangle 3">
            <a:extLst>
              <a:ext uri="{FF2B5EF4-FFF2-40B4-BE49-F238E27FC236}">
                <a16:creationId xmlns:a16="http://schemas.microsoft.com/office/drawing/2014/main" id="{5877B973-FDF8-FD75-450A-C8FA4EE7514C}"/>
              </a:ext>
            </a:extLst>
          </p:cNvPr>
          <p:cNvSpPr/>
          <p:nvPr/>
        </p:nvSpPr>
        <p:spPr>
          <a:xfrm>
            <a:off x="1" y="0"/>
            <a:ext cx="10006466" cy="1212850"/>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Soil Erosion &amp; Sedimentation Control Plan Requirements</a:t>
            </a:r>
          </a:p>
        </p:txBody>
      </p:sp>
    </p:spTree>
    <p:extLst>
      <p:ext uri="{BB962C8B-B14F-4D97-AF65-F5344CB8AC3E}">
        <p14:creationId xmlns:p14="http://schemas.microsoft.com/office/powerpoint/2010/main" val="2998979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Building</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TextBox 5">
            <a:extLst>
              <a:ext uri="{FF2B5EF4-FFF2-40B4-BE49-F238E27FC236}">
                <a16:creationId xmlns:a16="http://schemas.microsoft.com/office/drawing/2014/main" id="{79440EFD-2AD5-AB68-4F09-26EB44DA0D5F}"/>
              </a:ext>
            </a:extLst>
          </p:cNvPr>
          <p:cNvSpPr txBox="1"/>
          <p:nvPr/>
        </p:nvSpPr>
        <p:spPr>
          <a:xfrm>
            <a:off x="729574" y="1935803"/>
            <a:ext cx="9432615" cy="5940088"/>
          </a:xfrm>
          <a:prstGeom prst="rect">
            <a:avLst/>
          </a:prstGeom>
          <a:noFill/>
        </p:spPr>
        <p:txBody>
          <a:bodyPr wrap="square" rtlCol="0">
            <a:spAutoFit/>
          </a:bodyPr>
          <a:lstStyle/>
          <a:p>
            <a:r>
              <a:rPr lang="en-US" sz="3200" dirty="0"/>
              <a:t>My Building Permit is APPROVED, what’s next? </a:t>
            </a:r>
          </a:p>
          <a:p>
            <a:endParaRPr lang="en-US" dirty="0"/>
          </a:p>
          <a:p>
            <a:pPr marL="285750" indent="-285750" algn="just">
              <a:lnSpc>
                <a:spcPct val="150000"/>
              </a:lnSpc>
              <a:buFont typeface="Arial" panose="020B0604020202020204" pitchFamily="34" charset="0"/>
              <a:buChar char="•"/>
            </a:pPr>
            <a:r>
              <a:rPr lang="en-US" sz="2400" dirty="0"/>
              <a:t>Preconstruction meeting with construction schedule</a:t>
            </a:r>
          </a:p>
          <a:p>
            <a:pPr marL="285750" indent="-285750" algn="just">
              <a:lnSpc>
                <a:spcPct val="150000"/>
              </a:lnSpc>
              <a:buFont typeface="Arial" panose="020B0604020202020204" pitchFamily="34" charset="0"/>
              <a:buChar char="•"/>
            </a:pPr>
            <a:r>
              <a:rPr lang="en-US" sz="2400" dirty="0"/>
              <a:t>Any changes to the approved plans after permit is issued must be re-submitted for approval</a:t>
            </a:r>
          </a:p>
          <a:p>
            <a:pPr marL="285750" indent="-285750" algn="just">
              <a:lnSpc>
                <a:spcPct val="150000"/>
              </a:lnSpc>
              <a:buFont typeface="Arial" panose="020B0604020202020204" pitchFamily="34" charset="0"/>
              <a:buChar char="•"/>
            </a:pPr>
            <a:r>
              <a:rPr lang="en-US" sz="2400" dirty="0"/>
              <a:t>Permit is valid for 6 months, Plan of Completion and updated construction schedule  is required to obtain a permit extension </a:t>
            </a:r>
          </a:p>
          <a:p>
            <a:pPr marL="285750" indent="-285750" algn="just">
              <a:lnSpc>
                <a:spcPct val="150000"/>
              </a:lnSpc>
              <a:buFont typeface="Arial" panose="020B0604020202020204" pitchFamily="34" charset="0"/>
              <a:buChar char="•"/>
            </a:pPr>
            <a:r>
              <a:rPr lang="en-US" sz="2400" dirty="0"/>
              <a:t>Preliminary Foundation As-builts </a:t>
            </a:r>
          </a:p>
          <a:p>
            <a:pPr marL="285750" indent="-285750" algn="just">
              <a:lnSpc>
                <a:spcPct val="150000"/>
              </a:lnSpc>
              <a:buFont typeface="Arial" panose="020B0604020202020204" pitchFamily="34" charset="0"/>
              <a:buChar char="•"/>
            </a:pPr>
            <a:r>
              <a:rPr lang="en-US" sz="2400" dirty="0"/>
              <a:t>Final As-builts / Certificate of Occupancy </a:t>
            </a:r>
          </a:p>
          <a:p>
            <a:pPr marL="285750" indent="-285750">
              <a:buFont typeface="Arial" panose="020B0604020202020204" pitchFamily="34" charset="0"/>
              <a:buChar char="•"/>
            </a:pPr>
            <a:endParaRPr lang="en-US" sz="2400"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E62C532D-F9D0-F66C-99E0-B0CF281AF9C9}"/>
              </a:ext>
            </a:extLst>
          </p:cNvPr>
          <p:cNvSpPr>
            <a:spLocks noGrp="1"/>
          </p:cNvSpPr>
          <p:nvPr>
            <p:ph type="sldNum" sz="quarter" idx="12"/>
          </p:nvPr>
        </p:nvSpPr>
        <p:spPr/>
        <p:txBody>
          <a:bodyPr>
            <a:normAutofit lnSpcReduction="10000"/>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890057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 y="10002"/>
            <a:ext cx="11292840" cy="1122838"/>
          </a:xfrm>
          <a:solidFill>
            <a:srgbClr val="D8AA13"/>
          </a:solidFill>
        </p:spPr>
        <p:txBody>
          <a:bodyPr/>
          <a:lstStyle/>
          <a:p>
            <a:r>
              <a:rPr lang="en-US" dirty="0"/>
              <a:t>Code Enforcement </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TextBox 5">
            <a:extLst>
              <a:ext uri="{FF2B5EF4-FFF2-40B4-BE49-F238E27FC236}">
                <a16:creationId xmlns:a16="http://schemas.microsoft.com/office/drawing/2014/main" id="{79440EFD-2AD5-AB68-4F09-26EB44DA0D5F}"/>
              </a:ext>
            </a:extLst>
          </p:cNvPr>
          <p:cNvSpPr txBox="1"/>
          <p:nvPr/>
        </p:nvSpPr>
        <p:spPr>
          <a:xfrm>
            <a:off x="1138414" y="1132840"/>
            <a:ext cx="9432615" cy="6324808"/>
          </a:xfrm>
          <a:prstGeom prst="rect">
            <a:avLst/>
          </a:prstGeom>
          <a:noFill/>
        </p:spPr>
        <p:txBody>
          <a:bodyPr wrap="square" rtlCol="0">
            <a:spAutoFit/>
          </a:bodyPr>
          <a:lstStyle/>
          <a:p>
            <a:pPr>
              <a:lnSpc>
                <a:spcPct val="150000"/>
              </a:lnSpc>
            </a:pPr>
            <a:r>
              <a:rPr lang="en-US" sz="3200" dirty="0"/>
              <a:t>Construction Site Management </a:t>
            </a:r>
          </a:p>
          <a:p>
            <a:pPr>
              <a:lnSpc>
                <a:spcPct val="150000"/>
              </a:lnSpc>
            </a:pPr>
            <a:endParaRPr lang="en-US" dirty="0"/>
          </a:p>
          <a:p>
            <a:pPr marL="1657350" lvl="3" indent="-285750">
              <a:buFont typeface="Arial" panose="020B0604020202020204" pitchFamily="34" charset="0"/>
              <a:buChar char="•"/>
            </a:pPr>
            <a:r>
              <a:rPr lang="en-US" sz="2400" dirty="0"/>
              <a:t>Construction parking </a:t>
            </a:r>
          </a:p>
          <a:p>
            <a:pPr marL="1657350" lvl="3" indent="-285750">
              <a:buFont typeface="Arial" panose="020B0604020202020204" pitchFamily="34" charset="0"/>
              <a:buChar char="•"/>
            </a:pPr>
            <a:r>
              <a:rPr lang="en-US" sz="2400" dirty="0"/>
              <a:t>Work hours</a:t>
            </a:r>
          </a:p>
          <a:p>
            <a:pPr marL="1657350" lvl="3" indent="-285750">
              <a:buFont typeface="Arial" panose="020B0604020202020204" pitchFamily="34" charset="0"/>
              <a:buChar char="•"/>
            </a:pPr>
            <a:r>
              <a:rPr lang="en-US" sz="2400" dirty="0"/>
              <a:t>Tree protection </a:t>
            </a:r>
          </a:p>
          <a:p>
            <a:pPr marL="1657350" lvl="3" indent="-285750">
              <a:buFont typeface="Arial" panose="020B0604020202020204" pitchFamily="34" charset="0"/>
              <a:buChar char="•"/>
            </a:pPr>
            <a:r>
              <a:rPr lang="en-US" sz="2400" dirty="0"/>
              <a:t>Soil Erosion Fence </a:t>
            </a:r>
          </a:p>
          <a:p>
            <a:pPr marL="1657350" lvl="3" indent="-285750">
              <a:buFont typeface="Arial" panose="020B0604020202020204" pitchFamily="34" charset="0"/>
              <a:buChar char="•"/>
            </a:pPr>
            <a:r>
              <a:rPr lang="en-US" sz="2400" dirty="0"/>
              <a:t>Mud Mat</a:t>
            </a:r>
          </a:p>
          <a:p>
            <a:pPr marL="1657350" lvl="3" indent="-285750">
              <a:buFont typeface="Arial" panose="020B0604020202020204" pitchFamily="34" charset="0"/>
              <a:buChar char="•"/>
            </a:pPr>
            <a:r>
              <a:rPr lang="en-US" sz="2400" dirty="0"/>
              <a:t>Weeds </a:t>
            </a:r>
          </a:p>
          <a:p>
            <a:pPr marL="1657350" lvl="3" indent="-285750">
              <a:buFont typeface="Arial" panose="020B0604020202020204" pitchFamily="34" charset="0"/>
              <a:buChar char="•"/>
            </a:pPr>
            <a:r>
              <a:rPr lang="en-US" sz="2400" dirty="0"/>
              <a:t>Road Bond </a:t>
            </a:r>
          </a:p>
          <a:p>
            <a:pPr marL="1657350" lvl="3" indent="-285750">
              <a:buFont typeface="Arial" panose="020B0604020202020204" pitchFamily="34" charset="0"/>
              <a:buChar char="•"/>
            </a:pPr>
            <a:r>
              <a:rPr lang="en-US" sz="2400" dirty="0"/>
              <a:t>18 month – Site Stabilization</a:t>
            </a:r>
          </a:p>
          <a:p>
            <a:pPr marL="1657350" lvl="3" indent="-285750">
              <a:buFont typeface="Arial" panose="020B0604020202020204" pitchFamily="34" charset="0"/>
              <a:buChar char="•"/>
            </a:pPr>
            <a:r>
              <a:rPr lang="en-US" sz="2400" dirty="0"/>
              <a:t>Zero Tolerance of working without a permit</a:t>
            </a:r>
          </a:p>
          <a:p>
            <a:pPr marL="1657350" lvl="3" indent="-285750">
              <a:buFont typeface="Arial" panose="020B0604020202020204" pitchFamily="34" charset="0"/>
              <a:buChar char="•"/>
            </a:pPr>
            <a:r>
              <a:rPr lang="en-US" sz="2400" dirty="0"/>
              <a:t>Public Safety enforcement of active construction sites</a:t>
            </a:r>
          </a:p>
          <a:p>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AE3BECD-F481-9981-A37B-1B6C067370F2}"/>
              </a:ext>
            </a:extLst>
          </p:cNvPr>
          <p:cNvSpPr>
            <a:spLocks noGrp="1"/>
          </p:cNvSpPr>
          <p:nvPr>
            <p:ph type="sldNum" sz="quarter" idx="12"/>
          </p:nvPr>
        </p:nvSpPr>
        <p:spPr/>
        <p:txBody>
          <a:bodyPr>
            <a:normAutofit lnSpcReduction="10000"/>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1441343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4000" dirty="0"/>
              <a:t>Thank you for joining us!</a:t>
            </a:r>
          </a:p>
          <a:p>
            <a:pPr marL="0" indent="0" algn="ctr">
              <a:buNone/>
            </a:pPr>
            <a:r>
              <a:rPr lang="en-US" sz="4000" dirty="0"/>
              <a:t>   Our panel is available to answer </a:t>
            </a:r>
          </a:p>
          <a:p>
            <a:pPr marL="0" indent="0" algn="ctr">
              <a:buNone/>
            </a:pPr>
            <a:r>
              <a:rPr lang="en-US" sz="4000" dirty="0"/>
              <a:t> any questions.</a:t>
            </a:r>
          </a:p>
          <a:p>
            <a:pPr marL="0" indent="0">
              <a:buNone/>
            </a:pPr>
            <a:endParaRPr lang="en-US" dirty="0"/>
          </a:p>
        </p:txBody>
      </p:sp>
      <p:pic>
        <p:nvPicPr>
          <p:cNvPr id="4" name="Picture 3"/>
          <p:cNvPicPr>
            <a:picLocks noChangeAspect="1"/>
          </p:cNvPicPr>
          <p:nvPr/>
        </p:nvPicPr>
        <p:blipFill>
          <a:blip r:embed="rId2"/>
          <a:stretch>
            <a:fillRect/>
          </a:stretch>
        </p:blipFill>
        <p:spPr>
          <a:xfrm>
            <a:off x="4611933" y="4698123"/>
            <a:ext cx="1895238" cy="1895238"/>
          </a:xfrm>
          <a:prstGeom prst="rect">
            <a:avLst/>
          </a:prstGeom>
        </p:spPr>
      </p:pic>
      <p:sp>
        <p:nvSpPr>
          <p:cNvPr id="5" name="Slide Number Placeholder 4">
            <a:extLst>
              <a:ext uri="{FF2B5EF4-FFF2-40B4-BE49-F238E27FC236}">
                <a16:creationId xmlns:a16="http://schemas.microsoft.com/office/drawing/2014/main" id="{CE84CA99-AEBF-8263-FAB0-AC97D5DC7C98}"/>
              </a:ext>
            </a:extLst>
          </p:cNvPr>
          <p:cNvSpPr>
            <a:spLocks noGrp="1"/>
          </p:cNvSpPr>
          <p:nvPr>
            <p:ph type="sldNum" sz="quarter" idx="12"/>
          </p:nvPr>
        </p:nvSpPr>
        <p:spPr/>
        <p:txBody>
          <a:bodyPr>
            <a:normAutofit lnSpcReduction="10000"/>
          </a:bodyPr>
          <a:lstStyle/>
          <a:p>
            <a:fld id="{D57F1E4F-1CFF-5643-939E-217C01CDF565}" type="slidenum">
              <a:rPr lang="en-US" smtClean="0"/>
              <a:pPr/>
              <a:t>49</a:t>
            </a:fld>
            <a:endParaRPr lang="en-US" dirty="0"/>
          </a:p>
        </p:txBody>
      </p:sp>
      <p:sp>
        <p:nvSpPr>
          <p:cNvPr id="8" name="Rectangle 7">
            <a:extLst>
              <a:ext uri="{FF2B5EF4-FFF2-40B4-BE49-F238E27FC236}">
                <a16:creationId xmlns:a16="http://schemas.microsoft.com/office/drawing/2014/main" id="{49859A7A-31BB-EFA8-CE97-38AAABCF3241}"/>
              </a:ext>
            </a:extLst>
          </p:cNvPr>
          <p:cNvSpPr/>
          <p:nvPr/>
        </p:nvSpPr>
        <p:spPr>
          <a:xfrm>
            <a:off x="0" y="-1"/>
            <a:ext cx="11292839" cy="1288869"/>
          </a:xfrm>
          <a:prstGeom prst="rect">
            <a:avLst/>
          </a:prstGeom>
          <a:solidFill>
            <a:srgbClr val="D8AA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25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Roles &amp; Responsibilities </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TextBox 5">
            <a:extLst>
              <a:ext uri="{FF2B5EF4-FFF2-40B4-BE49-F238E27FC236}">
                <a16:creationId xmlns:a16="http://schemas.microsoft.com/office/drawing/2014/main" id="{79440EFD-2AD5-AB68-4F09-26EB44DA0D5F}"/>
              </a:ext>
            </a:extLst>
          </p:cNvPr>
          <p:cNvSpPr txBox="1"/>
          <p:nvPr/>
        </p:nvSpPr>
        <p:spPr>
          <a:xfrm>
            <a:off x="729575" y="2101173"/>
            <a:ext cx="9432615" cy="4770537"/>
          </a:xfrm>
          <a:prstGeom prst="rect">
            <a:avLst/>
          </a:prstGeom>
          <a:noFill/>
        </p:spPr>
        <p:txBody>
          <a:bodyPr wrap="square" rtlCol="0">
            <a:spAutoFit/>
          </a:bodyPr>
          <a:lstStyle/>
          <a:p>
            <a:r>
              <a:rPr lang="en-US" sz="3200" dirty="0"/>
              <a:t>City Administration &amp; Consultants </a:t>
            </a:r>
          </a:p>
          <a:p>
            <a:pPr marL="457200" indent="-457200">
              <a:buFont typeface="Arial" panose="020B0604020202020204" pitchFamily="34" charset="0"/>
              <a:buChar char="•"/>
            </a:pPr>
            <a:r>
              <a:rPr lang="en-US" dirty="0"/>
              <a:t>Manage applications and approvals of building projects in the City in accordance with ordinance standards and other policy requirements</a:t>
            </a:r>
          </a:p>
          <a:p>
            <a:endParaRPr lang="en-US" sz="3200" dirty="0"/>
          </a:p>
          <a:p>
            <a:r>
              <a:rPr lang="en-US" sz="3200" dirty="0"/>
              <a:t>Applicant Project Team </a:t>
            </a:r>
          </a:p>
          <a:p>
            <a:pPr marL="457200" indent="-457200">
              <a:buFont typeface="Arial" panose="020B0604020202020204" pitchFamily="34" charset="0"/>
              <a:buChar char="•"/>
            </a:pPr>
            <a:r>
              <a:rPr lang="en-US" dirty="0"/>
              <a:t>Submit complete application packages </a:t>
            </a:r>
          </a:p>
          <a:p>
            <a:pPr marL="457200" indent="-457200">
              <a:buFont typeface="Arial" panose="020B0604020202020204" pitchFamily="34" charset="0"/>
              <a:buChar char="•"/>
            </a:pPr>
            <a:r>
              <a:rPr lang="en-US" dirty="0"/>
              <a:t>Accept guidance from the entire City team; Administration, Consultants, and Boards &amp; Commissions</a:t>
            </a:r>
          </a:p>
          <a:p>
            <a:endParaRPr lang="en-US" sz="3200" dirty="0"/>
          </a:p>
          <a:p>
            <a:r>
              <a:rPr lang="en-US" sz="3200" dirty="0"/>
              <a:t>Boards &amp; Commissions</a:t>
            </a:r>
            <a:endParaRPr lang="en-US" dirty="0"/>
          </a:p>
          <a:p>
            <a:pPr marL="285750" indent="-285750">
              <a:buFont typeface="Arial" panose="020B0604020202020204" pitchFamily="34" charset="0"/>
              <a:buChar char="•"/>
            </a:pPr>
            <a:r>
              <a:rPr lang="en-US" dirty="0"/>
              <a:t>Apply ordinance standards to project proposal</a:t>
            </a:r>
          </a:p>
          <a:p>
            <a:endParaRPr lang="en-US" dirty="0"/>
          </a:p>
          <a:p>
            <a:endParaRPr lang="en-US" dirty="0"/>
          </a:p>
        </p:txBody>
      </p:sp>
      <p:sp>
        <p:nvSpPr>
          <p:cNvPr id="3" name="Slide Number Placeholder 2">
            <a:extLst>
              <a:ext uri="{FF2B5EF4-FFF2-40B4-BE49-F238E27FC236}">
                <a16:creationId xmlns:a16="http://schemas.microsoft.com/office/drawing/2014/main" id="{164BDF13-186F-0CAB-9A4A-FB384FE139F7}"/>
              </a:ext>
            </a:extLst>
          </p:cNvPr>
          <p:cNvSpPr>
            <a:spLocks noGrp="1"/>
          </p:cNvSpPr>
          <p:nvPr>
            <p:ph type="sldNum" sz="quarter" idx="12"/>
          </p:nvPr>
        </p:nvSpPr>
        <p:spPr/>
        <p:txBody>
          <a:bodyPr>
            <a:normAutofit lnSpcReduction="10000"/>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83242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Open Space</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pic>
        <p:nvPicPr>
          <p:cNvPr id="8" name="Picture 7">
            <a:extLst>
              <a:ext uri="{FF2B5EF4-FFF2-40B4-BE49-F238E27FC236}">
                <a16:creationId xmlns:a16="http://schemas.microsoft.com/office/drawing/2014/main" id="{459C7B53-F492-ED20-B383-D3FBA2B93F03}"/>
              </a:ext>
            </a:extLst>
          </p:cNvPr>
          <p:cNvPicPr>
            <a:picLocks noChangeAspect="1"/>
          </p:cNvPicPr>
          <p:nvPr/>
        </p:nvPicPr>
        <p:blipFill>
          <a:blip r:embed="rId3"/>
          <a:stretch>
            <a:fillRect/>
          </a:stretch>
        </p:blipFill>
        <p:spPr>
          <a:xfrm>
            <a:off x="1217991" y="1706880"/>
            <a:ext cx="3837213" cy="4853490"/>
          </a:xfrm>
          <a:prstGeom prst="rect">
            <a:avLst/>
          </a:prstGeom>
        </p:spPr>
      </p:pic>
      <p:pic>
        <p:nvPicPr>
          <p:cNvPr id="10" name="Picture 9">
            <a:extLst>
              <a:ext uri="{FF2B5EF4-FFF2-40B4-BE49-F238E27FC236}">
                <a16:creationId xmlns:a16="http://schemas.microsoft.com/office/drawing/2014/main" id="{FA1BBC95-16D8-1B1C-AA15-3FAB7445F3F1}"/>
              </a:ext>
            </a:extLst>
          </p:cNvPr>
          <p:cNvPicPr>
            <a:picLocks noChangeAspect="1"/>
          </p:cNvPicPr>
          <p:nvPr/>
        </p:nvPicPr>
        <p:blipFill>
          <a:blip r:embed="rId4"/>
          <a:stretch>
            <a:fillRect/>
          </a:stretch>
        </p:blipFill>
        <p:spPr>
          <a:xfrm>
            <a:off x="6150364" y="1721326"/>
            <a:ext cx="3807952" cy="4839044"/>
          </a:xfrm>
          <a:prstGeom prst="rect">
            <a:avLst/>
          </a:prstGeom>
          <a:ln w="19050">
            <a:solidFill>
              <a:schemeClr val="tx1"/>
            </a:solidFill>
          </a:ln>
        </p:spPr>
      </p:pic>
      <p:sp>
        <p:nvSpPr>
          <p:cNvPr id="14" name="TextBox 13">
            <a:extLst>
              <a:ext uri="{FF2B5EF4-FFF2-40B4-BE49-F238E27FC236}">
                <a16:creationId xmlns:a16="http://schemas.microsoft.com/office/drawing/2014/main" id="{BD3D469A-6C5F-9BBE-B4CD-52005525E8EB}"/>
              </a:ext>
            </a:extLst>
          </p:cNvPr>
          <p:cNvSpPr txBox="1"/>
          <p:nvPr/>
        </p:nvSpPr>
        <p:spPr>
          <a:xfrm>
            <a:off x="3238500" y="1186981"/>
            <a:ext cx="4815840" cy="369332"/>
          </a:xfrm>
          <a:prstGeom prst="rect">
            <a:avLst/>
          </a:prstGeom>
          <a:noFill/>
        </p:spPr>
        <p:txBody>
          <a:bodyPr wrap="square" rtlCol="0">
            <a:spAutoFit/>
          </a:bodyPr>
          <a:lstStyle/>
          <a:p>
            <a:r>
              <a:rPr lang="en-US" dirty="0">
                <a:solidFill>
                  <a:srgbClr val="004F8A"/>
                </a:solidFill>
                <a:hlinkClick r:id="rId5">
                  <a:extLst>
                    <a:ext uri="{A12FA001-AC4F-418D-AE19-62706E023703}">
                      <ahyp:hlinkClr xmlns:ahyp="http://schemas.microsoft.com/office/drawing/2018/hyperlinkcolor" xmlns="" val="tx"/>
                    </a:ext>
                  </a:extLst>
                </a:hlinkClick>
              </a:rPr>
              <a:t>www.bloomfieldhillsmi.net/permits-forms</a:t>
            </a:r>
            <a:endParaRPr lang="en-US" dirty="0">
              <a:solidFill>
                <a:srgbClr val="004F8A"/>
              </a:solidFill>
            </a:endParaRPr>
          </a:p>
        </p:txBody>
      </p:sp>
      <p:sp>
        <p:nvSpPr>
          <p:cNvPr id="3" name="Slide Number Placeholder 2">
            <a:extLst>
              <a:ext uri="{FF2B5EF4-FFF2-40B4-BE49-F238E27FC236}">
                <a16:creationId xmlns:a16="http://schemas.microsoft.com/office/drawing/2014/main" id="{98967078-A31D-3F07-2D13-2C4CE454D1FA}"/>
              </a:ext>
            </a:extLst>
          </p:cNvPr>
          <p:cNvSpPr>
            <a:spLocks noGrp="1"/>
          </p:cNvSpPr>
          <p:nvPr>
            <p:ph type="sldNum" sz="quarter" idx="12"/>
          </p:nvPr>
        </p:nvSpPr>
        <p:spPr/>
        <p:txBody>
          <a:bodyPr>
            <a:normAutofit lnSpcReduction="10000"/>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85201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lstStyle/>
          <a:p>
            <a:r>
              <a:rPr lang="en-US" dirty="0"/>
              <a:t>Open Space</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grpSp>
        <p:nvGrpSpPr>
          <p:cNvPr id="33" name="Group 32">
            <a:extLst>
              <a:ext uri="{FF2B5EF4-FFF2-40B4-BE49-F238E27FC236}">
                <a16:creationId xmlns:a16="http://schemas.microsoft.com/office/drawing/2014/main" id="{1C71E91B-1BC2-89CB-4776-FF118808E88E}"/>
              </a:ext>
            </a:extLst>
          </p:cNvPr>
          <p:cNvGrpSpPr/>
          <p:nvPr/>
        </p:nvGrpSpPr>
        <p:grpSpPr>
          <a:xfrm>
            <a:off x="546812" y="1452880"/>
            <a:ext cx="9615378" cy="4897120"/>
            <a:chOff x="991662" y="1402080"/>
            <a:chExt cx="9615378" cy="4897120"/>
          </a:xfrm>
        </p:grpSpPr>
        <p:grpSp>
          <p:nvGrpSpPr>
            <p:cNvPr id="11" name="Group 10">
              <a:extLst>
                <a:ext uri="{FF2B5EF4-FFF2-40B4-BE49-F238E27FC236}">
                  <a16:creationId xmlns:a16="http://schemas.microsoft.com/office/drawing/2014/main" id="{F47D0443-8F03-EBA1-AC1A-D6B1723C04D9}"/>
                </a:ext>
              </a:extLst>
            </p:cNvPr>
            <p:cNvGrpSpPr/>
            <p:nvPr/>
          </p:nvGrpSpPr>
          <p:grpSpPr>
            <a:xfrm>
              <a:off x="4731003" y="1402080"/>
              <a:ext cx="5876037" cy="4897120"/>
              <a:chOff x="392683" y="1544320"/>
              <a:chExt cx="5876037" cy="4897120"/>
            </a:xfrm>
          </p:grpSpPr>
          <p:pic>
            <p:nvPicPr>
              <p:cNvPr id="8" name="Picture 7">
                <a:extLst>
                  <a:ext uri="{FF2B5EF4-FFF2-40B4-BE49-F238E27FC236}">
                    <a16:creationId xmlns:a16="http://schemas.microsoft.com/office/drawing/2014/main" id="{459C7B53-F492-ED20-B383-D3FBA2B93F03}"/>
                  </a:ext>
                </a:extLst>
              </p:cNvPr>
              <p:cNvPicPr>
                <a:picLocks noChangeAspect="1"/>
              </p:cNvPicPr>
              <p:nvPr/>
            </p:nvPicPr>
            <p:blipFill rotWithShape="1">
              <a:blip r:embed="rId3"/>
              <a:srcRect b="33850"/>
              <a:stretch/>
            </p:blipFill>
            <p:spPr>
              <a:xfrm>
                <a:off x="392683" y="1544320"/>
                <a:ext cx="5703317" cy="4771912"/>
              </a:xfrm>
              <a:prstGeom prst="rect">
                <a:avLst/>
              </a:prstGeom>
            </p:spPr>
          </p:pic>
          <p:sp>
            <p:nvSpPr>
              <p:cNvPr id="3" name="Rectangle: Rounded Corners 2">
                <a:extLst>
                  <a:ext uri="{FF2B5EF4-FFF2-40B4-BE49-F238E27FC236}">
                    <a16:creationId xmlns:a16="http://schemas.microsoft.com/office/drawing/2014/main" id="{9588E699-9C92-A44A-A166-7F570DBB988A}"/>
                  </a:ext>
                </a:extLst>
              </p:cNvPr>
              <p:cNvSpPr/>
              <p:nvPr/>
            </p:nvSpPr>
            <p:spPr>
              <a:xfrm>
                <a:off x="2336800" y="3332480"/>
                <a:ext cx="1463040" cy="31089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4071EBF2-08F8-2057-27CC-990A5E3F8097}"/>
                  </a:ext>
                </a:extLst>
              </p:cNvPr>
              <p:cNvSpPr/>
              <p:nvPr/>
            </p:nvSpPr>
            <p:spPr>
              <a:xfrm>
                <a:off x="3799840" y="3332480"/>
                <a:ext cx="2468880" cy="31089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0082270-7319-2128-F578-68B0B0363D45}"/>
                  </a:ext>
                </a:extLst>
              </p:cNvPr>
              <p:cNvSpPr/>
              <p:nvPr/>
            </p:nvSpPr>
            <p:spPr>
              <a:xfrm>
                <a:off x="431800" y="3942080"/>
                <a:ext cx="1905000" cy="137160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A96CE2C-6E86-1551-BFC6-AB82AB93D257}"/>
                  </a:ext>
                </a:extLst>
              </p:cNvPr>
              <p:cNvSpPr/>
              <p:nvPr/>
            </p:nvSpPr>
            <p:spPr>
              <a:xfrm>
                <a:off x="2336800" y="3556000"/>
                <a:ext cx="1463040" cy="386080"/>
              </a:xfrm>
              <a:prstGeom prst="rect">
                <a:avLst/>
              </a:prstGeom>
              <a:solidFill>
                <a:srgbClr val="FF00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DFED25F-81A3-23E5-04BE-CA4835C0AB3D}"/>
                  </a:ext>
                </a:extLst>
              </p:cNvPr>
              <p:cNvSpPr/>
              <p:nvPr/>
            </p:nvSpPr>
            <p:spPr>
              <a:xfrm>
                <a:off x="3799840" y="3556000"/>
                <a:ext cx="2296160" cy="386080"/>
              </a:xfrm>
              <a:prstGeom prst="rect">
                <a:avLst/>
              </a:prstGeom>
              <a:solidFill>
                <a:srgbClr val="FFFF0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4FBD6B79-D00D-E389-256E-1CBA8F7CC841}"/>
                </a:ext>
              </a:extLst>
            </p:cNvPr>
            <p:cNvSpPr txBox="1"/>
            <p:nvPr/>
          </p:nvSpPr>
          <p:spPr>
            <a:xfrm>
              <a:off x="991662" y="5171440"/>
              <a:ext cx="2886362" cy="738664"/>
            </a:xfrm>
            <a:prstGeom prst="rect">
              <a:avLst/>
            </a:prstGeom>
            <a:noFill/>
            <a:ln w="25400">
              <a:solidFill>
                <a:srgbClr val="00B050"/>
              </a:solidFill>
            </a:ln>
          </p:spPr>
          <p:txBody>
            <a:bodyPr wrap="square" rtlCol="0">
              <a:spAutoFit/>
            </a:bodyPr>
            <a:lstStyle/>
            <a:p>
              <a:pPr algn="ctr"/>
              <a:r>
                <a:rPr lang="en-US" sz="1400" dirty="0"/>
                <a:t>Subtracting the exemptions from the Total Impervious above will increase the open space.</a:t>
              </a:r>
            </a:p>
          </p:txBody>
        </p:sp>
        <p:sp>
          <p:nvSpPr>
            <p:cNvPr id="13" name="Rectangle 12">
              <a:extLst>
                <a:ext uri="{FF2B5EF4-FFF2-40B4-BE49-F238E27FC236}">
                  <a16:creationId xmlns:a16="http://schemas.microsoft.com/office/drawing/2014/main" id="{BD1AB7FB-68AD-1F7D-7D6E-B3DCF58545AA}"/>
                </a:ext>
              </a:extLst>
            </p:cNvPr>
            <p:cNvSpPr/>
            <p:nvPr/>
          </p:nvSpPr>
          <p:spPr>
            <a:xfrm>
              <a:off x="4770120" y="5171440"/>
              <a:ext cx="1905000" cy="688340"/>
            </a:xfrm>
            <a:prstGeom prst="rect">
              <a:avLst/>
            </a:prstGeom>
            <a:solidFill>
              <a:srgbClr val="00B05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C89A2EB2-7C8E-88D1-7C89-F0F323F11427}"/>
                </a:ext>
              </a:extLst>
            </p:cNvPr>
            <p:cNvCxnSpPr>
              <a:cxnSpLocks/>
              <a:stCxn id="12" idx="3"/>
            </p:cNvCxnSpPr>
            <p:nvPr/>
          </p:nvCxnSpPr>
          <p:spPr>
            <a:xfrm flipV="1">
              <a:off x="3878024" y="5169408"/>
              <a:ext cx="892096" cy="37136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8F350D-62F4-E1DE-398B-73EB366BF845}"/>
                </a:ext>
              </a:extLst>
            </p:cNvPr>
            <p:cNvCxnSpPr>
              <a:cxnSpLocks/>
              <a:stCxn id="12" idx="3"/>
            </p:cNvCxnSpPr>
            <p:nvPr/>
          </p:nvCxnSpPr>
          <p:spPr>
            <a:xfrm>
              <a:off x="3878024" y="5540772"/>
              <a:ext cx="892096" cy="36933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28695F-23E7-E5E5-E5AC-1C72C32D1BB8}"/>
                </a:ext>
              </a:extLst>
            </p:cNvPr>
            <p:cNvSpPr txBox="1"/>
            <p:nvPr/>
          </p:nvSpPr>
          <p:spPr>
            <a:xfrm>
              <a:off x="991662" y="3360430"/>
              <a:ext cx="2886362" cy="523220"/>
            </a:xfrm>
            <a:prstGeom prst="rect">
              <a:avLst/>
            </a:prstGeom>
            <a:noFill/>
            <a:ln w="25400">
              <a:solidFill>
                <a:srgbClr val="FFC000"/>
              </a:solidFill>
            </a:ln>
          </p:spPr>
          <p:txBody>
            <a:bodyPr wrap="square" rtlCol="0">
              <a:spAutoFit/>
            </a:bodyPr>
            <a:lstStyle/>
            <a:p>
              <a:pPr algn="ctr"/>
              <a:r>
                <a:rPr lang="en-US" sz="1400" dirty="0"/>
                <a:t>All calculations are based on the overall square footage of the lot.</a:t>
              </a:r>
            </a:p>
          </p:txBody>
        </p:sp>
        <p:sp>
          <p:nvSpPr>
            <p:cNvPr id="25" name="Rectangle 24">
              <a:extLst>
                <a:ext uri="{FF2B5EF4-FFF2-40B4-BE49-F238E27FC236}">
                  <a16:creationId xmlns:a16="http://schemas.microsoft.com/office/drawing/2014/main" id="{F2FF5E50-A6F8-28A0-469C-CF06997ED20F}"/>
                </a:ext>
              </a:extLst>
            </p:cNvPr>
            <p:cNvSpPr/>
            <p:nvPr/>
          </p:nvSpPr>
          <p:spPr>
            <a:xfrm>
              <a:off x="4770120" y="3429000"/>
              <a:ext cx="1905000" cy="386080"/>
            </a:xfrm>
            <a:prstGeom prst="rect">
              <a:avLst/>
            </a:prstGeom>
            <a:solidFill>
              <a:srgbClr val="FFC00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B3133D6F-F408-9406-869C-A5A4A8FE286F}"/>
                </a:ext>
              </a:extLst>
            </p:cNvPr>
            <p:cNvCxnSpPr>
              <a:cxnSpLocks/>
            </p:cNvCxnSpPr>
            <p:nvPr/>
          </p:nvCxnSpPr>
          <p:spPr>
            <a:xfrm flipV="1">
              <a:off x="3878024" y="3413760"/>
              <a:ext cx="892096" cy="20969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37CF6B-4159-FCCF-9458-F9498CF5335A}"/>
                </a:ext>
              </a:extLst>
            </p:cNvPr>
            <p:cNvCxnSpPr>
              <a:cxnSpLocks/>
              <a:stCxn id="24" idx="3"/>
            </p:cNvCxnSpPr>
            <p:nvPr/>
          </p:nvCxnSpPr>
          <p:spPr>
            <a:xfrm>
              <a:off x="3878024" y="3622040"/>
              <a:ext cx="892096" cy="17832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0FAA3F-544B-2A6C-086B-37F2E9D5E562}"/>
                </a:ext>
              </a:extLst>
            </p:cNvPr>
            <p:cNvSpPr txBox="1"/>
            <p:nvPr/>
          </p:nvSpPr>
          <p:spPr>
            <a:xfrm>
              <a:off x="5538148" y="3538081"/>
              <a:ext cx="926857" cy="276999"/>
            </a:xfrm>
            <a:prstGeom prst="rect">
              <a:avLst/>
            </a:prstGeom>
            <a:noFill/>
          </p:spPr>
          <p:txBody>
            <a:bodyPr wrap="none" rtlCol="0">
              <a:spAutoFit/>
            </a:bodyPr>
            <a:lstStyle/>
            <a:p>
              <a:r>
                <a:rPr lang="en-US" sz="1200" b="1" dirty="0">
                  <a:solidFill>
                    <a:srgbClr val="FF0000"/>
                  </a:solidFill>
                </a:rPr>
                <a:t>54,321 SF</a:t>
              </a:r>
            </a:p>
          </p:txBody>
        </p:sp>
      </p:grpSp>
      <p:sp>
        <p:nvSpPr>
          <p:cNvPr id="34" name="TextBox 33">
            <a:extLst>
              <a:ext uri="{FF2B5EF4-FFF2-40B4-BE49-F238E27FC236}">
                <a16:creationId xmlns:a16="http://schemas.microsoft.com/office/drawing/2014/main" id="{55CD86AA-7826-E5DD-6EE3-E60AAE472153}"/>
              </a:ext>
            </a:extLst>
          </p:cNvPr>
          <p:cNvSpPr txBox="1"/>
          <p:nvPr/>
        </p:nvSpPr>
        <p:spPr>
          <a:xfrm>
            <a:off x="546812" y="4220494"/>
            <a:ext cx="2886362" cy="738664"/>
          </a:xfrm>
          <a:prstGeom prst="rect">
            <a:avLst/>
          </a:prstGeom>
          <a:noFill/>
          <a:ln w="25400">
            <a:solidFill>
              <a:srgbClr val="00B0F0"/>
            </a:solidFill>
          </a:ln>
        </p:spPr>
        <p:txBody>
          <a:bodyPr wrap="square" rtlCol="0">
            <a:spAutoFit/>
          </a:bodyPr>
          <a:lstStyle/>
          <a:p>
            <a:pPr algn="ctr"/>
            <a:r>
              <a:rPr lang="en-US" sz="1400" dirty="0"/>
              <a:t>Each item contains a number &amp; should be shown on the Open Space Diagram.</a:t>
            </a:r>
          </a:p>
        </p:txBody>
      </p:sp>
      <p:cxnSp>
        <p:nvCxnSpPr>
          <p:cNvPr id="35" name="Straight Connector 34">
            <a:extLst>
              <a:ext uri="{FF2B5EF4-FFF2-40B4-BE49-F238E27FC236}">
                <a16:creationId xmlns:a16="http://schemas.microsoft.com/office/drawing/2014/main" id="{11B7EA65-D48E-8475-1731-DF3A0F709286}"/>
              </a:ext>
            </a:extLst>
          </p:cNvPr>
          <p:cNvCxnSpPr>
            <a:cxnSpLocks/>
          </p:cNvCxnSpPr>
          <p:nvPr/>
        </p:nvCxnSpPr>
        <p:spPr>
          <a:xfrm flipV="1">
            <a:off x="3433174" y="3875947"/>
            <a:ext cx="892096" cy="68998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22A505-A520-B6AF-D31F-A1A2BB284DB1}"/>
              </a:ext>
            </a:extLst>
          </p:cNvPr>
          <p:cNvCxnSpPr>
            <a:cxnSpLocks/>
          </p:cNvCxnSpPr>
          <p:nvPr/>
        </p:nvCxnSpPr>
        <p:spPr>
          <a:xfrm>
            <a:off x="3433174" y="4564515"/>
            <a:ext cx="892096" cy="65640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2F70EFF0-08DD-1F6E-C1FC-948C74ED0E85}"/>
              </a:ext>
            </a:extLst>
          </p:cNvPr>
          <p:cNvSpPr>
            <a:spLocks noGrp="1"/>
          </p:cNvSpPr>
          <p:nvPr>
            <p:ph type="sldNum" sz="quarter" idx="12"/>
          </p:nvPr>
        </p:nvSpPr>
        <p:spPr/>
        <p:txBody>
          <a:bodyPr>
            <a:normAutofit lnSpcReduction="10000"/>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816359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Open Space </a:t>
            </a:r>
            <a:r>
              <a:rPr lang="en-US" sz="2400" dirty="0"/>
              <a:t>– Diagram in relation to analysis</a:t>
            </a:r>
            <a:endParaRPr lang="en-US" dirty="0"/>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grpSp>
        <p:nvGrpSpPr>
          <p:cNvPr id="57" name="Group 56">
            <a:extLst>
              <a:ext uri="{FF2B5EF4-FFF2-40B4-BE49-F238E27FC236}">
                <a16:creationId xmlns:a16="http://schemas.microsoft.com/office/drawing/2014/main" id="{C8380FBB-5976-F4B0-A7B5-1AFAECF7B900}"/>
              </a:ext>
            </a:extLst>
          </p:cNvPr>
          <p:cNvGrpSpPr/>
          <p:nvPr/>
        </p:nvGrpSpPr>
        <p:grpSpPr>
          <a:xfrm>
            <a:off x="6433542" y="1268711"/>
            <a:ext cx="4382694" cy="4696200"/>
            <a:chOff x="6265375" y="1566402"/>
            <a:chExt cx="4382694" cy="4696200"/>
          </a:xfrm>
        </p:grpSpPr>
        <p:pic>
          <p:nvPicPr>
            <p:cNvPr id="14" name="Picture 13">
              <a:extLst>
                <a:ext uri="{FF2B5EF4-FFF2-40B4-BE49-F238E27FC236}">
                  <a16:creationId xmlns:a16="http://schemas.microsoft.com/office/drawing/2014/main" id="{3A3A7552-C457-11B3-6100-78572DE43953}"/>
                </a:ext>
              </a:extLst>
            </p:cNvPr>
            <p:cNvPicPr>
              <a:picLocks noChangeAspect="1"/>
            </p:cNvPicPr>
            <p:nvPr/>
          </p:nvPicPr>
          <p:blipFill>
            <a:blip r:embed="rId3"/>
            <a:stretch>
              <a:fillRect/>
            </a:stretch>
          </p:blipFill>
          <p:spPr>
            <a:xfrm>
              <a:off x="6265375" y="1566402"/>
              <a:ext cx="4382694" cy="4696200"/>
            </a:xfrm>
            <a:prstGeom prst="rect">
              <a:avLst/>
            </a:prstGeom>
            <a:ln w="12700">
              <a:solidFill>
                <a:schemeClr val="tx1"/>
              </a:solidFill>
            </a:ln>
          </p:spPr>
        </p:pic>
        <p:sp>
          <p:nvSpPr>
            <p:cNvPr id="31" name="Oval 30">
              <a:extLst>
                <a:ext uri="{FF2B5EF4-FFF2-40B4-BE49-F238E27FC236}">
                  <a16:creationId xmlns:a16="http://schemas.microsoft.com/office/drawing/2014/main" id="{C323EC39-D3EC-9F7D-865F-68273BD1D13F}"/>
                </a:ext>
              </a:extLst>
            </p:cNvPr>
            <p:cNvSpPr/>
            <p:nvPr/>
          </p:nvSpPr>
          <p:spPr>
            <a:xfrm>
              <a:off x="7787640" y="4185286"/>
              <a:ext cx="238760" cy="236220"/>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E0BED3AA-BE66-55F2-6686-90078F252F14}"/>
                </a:ext>
              </a:extLst>
            </p:cNvPr>
            <p:cNvSpPr/>
            <p:nvPr/>
          </p:nvSpPr>
          <p:spPr>
            <a:xfrm>
              <a:off x="9255760" y="4718686"/>
              <a:ext cx="238760" cy="236220"/>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FEB2FDE1-0FF4-3096-27FC-12336A238716}"/>
                </a:ext>
              </a:extLst>
            </p:cNvPr>
            <p:cNvSpPr/>
            <p:nvPr/>
          </p:nvSpPr>
          <p:spPr>
            <a:xfrm>
              <a:off x="7985760" y="3649708"/>
              <a:ext cx="238760" cy="236220"/>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EA725191-7AE5-108E-2707-022160C97EBB}"/>
                </a:ext>
              </a:extLst>
            </p:cNvPr>
            <p:cNvSpPr/>
            <p:nvPr/>
          </p:nvSpPr>
          <p:spPr>
            <a:xfrm>
              <a:off x="8524240" y="2845455"/>
              <a:ext cx="238760" cy="236220"/>
            </a:xfrm>
            <a:prstGeom prst="ellipse">
              <a:avLst/>
            </a:prstGeom>
            <a:solidFill>
              <a:srgbClr val="FF0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8C3B8FDD-5EDE-DCBD-32E5-590F2CD0631E}"/>
                </a:ext>
              </a:extLst>
            </p:cNvPr>
            <p:cNvSpPr/>
            <p:nvPr/>
          </p:nvSpPr>
          <p:spPr>
            <a:xfrm>
              <a:off x="7985760" y="3191706"/>
              <a:ext cx="238760" cy="23622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034A9A2A-C887-5D56-EC33-5C12D67F5360}"/>
                </a:ext>
              </a:extLst>
            </p:cNvPr>
            <p:cNvSpPr/>
            <p:nvPr/>
          </p:nvSpPr>
          <p:spPr>
            <a:xfrm>
              <a:off x="8796020" y="4185286"/>
              <a:ext cx="238760" cy="236220"/>
            </a:xfrm>
            <a:prstGeom prst="ellipse">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4E210F1-76CC-B49B-2C8F-49C3EB82FECF}"/>
                </a:ext>
              </a:extLst>
            </p:cNvPr>
            <p:cNvSpPr/>
            <p:nvPr/>
          </p:nvSpPr>
          <p:spPr>
            <a:xfrm>
              <a:off x="9459154" y="2870855"/>
              <a:ext cx="238760" cy="23622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BDD10BC-AD2D-533F-3743-6F7B95DB8646}"/>
                </a:ext>
              </a:extLst>
            </p:cNvPr>
            <p:cNvSpPr/>
            <p:nvPr/>
          </p:nvSpPr>
          <p:spPr>
            <a:xfrm>
              <a:off x="8722360" y="3560446"/>
              <a:ext cx="238760" cy="236220"/>
            </a:xfrm>
            <a:prstGeom prst="ellipse">
              <a:avLst/>
            </a:prstGeom>
            <a:solidFill>
              <a:srgbClr val="9954C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F44D7DDF-DE45-1AD8-5A2A-3B1AC0B97FB6}"/>
                </a:ext>
              </a:extLst>
            </p:cNvPr>
            <p:cNvSpPr/>
            <p:nvPr/>
          </p:nvSpPr>
          <p:spPr>
            <a:xfrm>
              <a:off x="8222996" y="4971670"/>
              <a:ext cx="238760" cy="236220"/>
            </a:xfrm>
            <a:prstGeom prst="ellipse">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AC217DC8-43DB-788B-A1E3-97D0EBC2A0F2}"/>
              </a:ext>
            </a:extLst>
          </p:cNvPr>
          <p:cNvGrpSpPr/>
          <p:nvPr/>
        </p:nvGrpSpPr>
        <p:grpSpPr>
          <a:xfrm>
            <a:off x="1092129" y="1268711"/>
            <a:ext cx="3524319" cy="2889770"/>
            <a:chOff x="1092129" y="1268711"/>
            <a:chExt cx="3524319" cy="2889770"/>
          </a:xfrm>
        </p:grpSpPr>
        <p:pic>
          <p:nvPicPr>
            <p:cNvPr id="17" name="Picture 16">
              <a:extLst>
                <a:ext uri="{FF2B5EF4-FFF2-40B4-BE49-F238E27FC236}">
                  <a16:creationId xmlns:a16="http://schemas.microsoft.com/office/drawing/2014/main" id="{4968AE76-222E-3294-D366-D36ED6AD81B6}"/>
                </a:ext>
              </a:extLst>
            </p:cNvPr>
            <p:cNvPicPr>
              <a:picLocks noChangeAspect="1"/>
            </p:cNvPicPr>
            <p:nvPr/>
          </p:nvPicPr>
          <p:blipFill>
            <a:blip r:embed="rId4"/>
            <a:stretch>
              <a:fillRect/>
            </a:stretch>
          </p:blipFill>
          <p:spPr>
            <a:xfrm>
              <a:off x="1092129" y="1268711"/>
              <a:ext cx="3524319" cy="2889770"/>
            </a:xfrm>
            <a:prstGeom prst="rect">
              <a:avLst/>
            </a:prstGeom>
          </p:spPr>
        </p:pic>
        <p:sp>
          <p:nvSpPr>
            <p:cNvPr id="21" name="Rectangle 20">
              <a:extLst>
                <a:ext uri="{FF2B5EF4-FFF2-40B4-BE49-F238E27FC236}">
                  <a16:creationId xmlns:a16="http://schemas.microsoft.com/office/drawing/2014/main" id="{958EFB91-C50C-A05D-8274-4F3AAEFBF62C}"/>
                </a:ext>
              </a:extLst>
            </p:cNvPr>
            <p:cNvSpPr/>
            <p:nvPr/>
          </p:nvSpPr>
          <p:spPr>
            <a:xfrm>
              <a:off x="1120140" y="1912620"/>
              <a:ext cx="1992630" cy="17221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B8DA237-8C8E-71AC-D27C-E1CE8FCDD5A3}"/>
                </a:ext>
              </a:extLst>
            </p:cNvPr>
            <p:cNvSpPr/>
            <p:nvPr/>
          </p:nvSpPr>
          <p:spPr>
            <a:xfrm>
              <a:off x="1120140" y="2081805"/>
              <a:ext cx="1992630" cy="172212"/>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67BB72E-2CD0-C292-EA43-E053651D0896}"/>
                </a:ext>
              </a:extLst>
            </p:cNvPr>
            <p:cNvSpPr/>
            <p:nvPr/>
          </p:nvSpPr>
          <p:spPr>
            <a:xfrm>
              <a:off x="1120140" y="2247963"/>
              <a:ext cx="1992630" cy="172212"/>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9258F9-1380-2E44-1CDB-5C8452D08ED2}"/>
                </a:ext>
              </a:extLst>
            </p:cNvPr>
            <p:cNvSpPr/>
            <p:nvPr/>
          </p:nvSpPr>
          <p:spPr>
            <a:xfrm>
              <a:off x="1120140" y="2417148"/>
              <a:ext cx="1992630" cy="172212"/>
            </a:xfrm>
            <a:prstGeom prst="rect">
              <a:avLst/>
            </a:prstGeom>
            <a:solidFill>
              <a:srgbClr val="FF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9AC0E7D-4A06-A4C0-178C-0F418D963005}"/>
                </a:ext>
              </a:extLst>
            </p:cNvPr>
            <p:cNvSpPr/>
            <p:nvPr/>
          </p:nvSpPr>
          <p:spPr>
            <a:xfrm>
              <a:off x="1120140" y="2587137"/>
              <a:ext cx="1992630" cy="172212"/>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FED5129-C916-62EC-71D8-0D5B2549EBA7}"/>
                </a:ext>
              </a:extLst>
            </p:cNvPr>
            <p:cNvSpPr/>
            <p:nvPr/>
          </p:nvSpPr>
          <p:spPr>
            <a:xfrm>
              <a:off x="1120140" y="2759349"/>
              <a:ext cx="1992630" cy="172212"/>
            </a:xfrm>
            <a:prstGeom prst="rect">
              <a:avLst/>
            </a:prstGeom>
            <a:solidFill>
              <a:srgbClr val="9954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53D55DF-0AFB-B023-B37F-AB2A5F556904}"/>
                </a:ext>
              </a:extLst>
            </p:cNvPr>
            <p:cNvSpPr/>
            <p:nvPr/>
          </p:nvSpPr>
          <p:spPr>
            <a:xfrm>
              <a:off x="1120140" y="3177539"/>
              <a:ext cx="3496308" cy="49784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B993D037-0152-E545-39CE-B7B38AF78871}"/>
              </a:ext>
            </a:extLst>
          </p:cNvPr>
          <p:cNvGrpSpPr/>
          <p:nvPr/>
        </p:nvGrpSpPr>
        <p:grpSpPr>
          <a:xfrm>
            <a:off x="230018" y="4324639"/>
            <a:ext cx="5528442" cy="2429344"/>
            <a:chOff x="230018" y="4324639"/>
            <a:chExt cx="5528442" cy="2429344"/>
          </a:xfrm>
        </p:grpSpPr>
        <p:pic>
          <p:nvPicPr>
            <p:cNvPr id="20" name="Picture 19">
              <a:extLst>
                <a:ext uri="{FF2B5EF4-FFF2-40B4-BE49-F238E27FC236}">
                  <a16:creationId xmlns:a16="http://schemas.microsoft.com/office/drawing/2014/main" id="{CDF46C81-8950-3FF1-533B-49F1DC4C75EA}"/>
                </a:ext>
              </a:extLst>
            </p:cNvPr>
            <p:cNvPicPr>
              <a:picLocks noChangeAspect="1"/>
            </p:cNvPicPr>
            <p:nvPr/>
          </p:nvPicPr>
          <p:blipFill>
            <a:blip r:embed="rId5"/>
            <a:stretch>
              <a:fillRect/>
            </a:stretch>
          </p:blipFill>
          <p:spPr>
            <a:xfrm>
              <a:off x="230018" y="4324639"/>
              <a:ext cx="5528442" cy="2429344"/>
            </a:xfrm>
            <a:prstGeom prst="rect">
              <a:avLst/>
            </a:prstGeom>
            <a:ln w="25400">
              <a:solidFill>
                <a:schemeClr val="tx1"/>
              </a:solidFill>
            </a:ln>
          </p:spPr>
        </p:pic>
        <p:sp>
          <p:nvSpPr>
            <p:cNvPr id="47" name="Rectangle 46">
              <a:extLst>
                <a:ext uri="{FF2B5EF4-FFF2-40B4-BE49-F238E27FC236}">
                  <a16:creationId xmlns:a16="http://schemas.microsoft.com/office/drawing/2014/main" id="{6F0B69BC-E3F6-8DAC-894C-DA2D5DDD5E4A}"/>
                </a:ext>
              </a:extLst>
            </p:cNvPr>
            <p:cNvSpPr/>
            <p:nvPr/>
          </p:nvSpPr>
          <p:spPr>
            <a:xfrm>
              <a:off x="255418" y="5478406"/>
              <a:ext cx="5482442" cy="65495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22B7A8F-70E5-9941-37C9-95A036CA155A}"/>
                </a:ext>
              </a:extLst>
            </p:cNvPr>
            <p:cNvSpPr/>
            <p:nvPr/>
          </p:nvSpPr>
          <p:spPr>
            <a:xfrm>
              <a:off x="255418" y="5306194"/>
              <a:ext cx="5482442" cy="172212"/>
            </a:xfrm>
            <a:prstGeom prst="rect">
              <a:avLst/>
            </a:prstGeom>
            <a:solidFill>
              <a:srgbClr val="9954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6B5EA067-2E58-A0B6-3E06-CAEA85DC23D5}"/>
                </a:ext>
              </a:extLst>
            </p:cNvPr>
            <p:cNvSpPr/>
            <p:nvPr/>
          </p:nvSpPr>
          <p:spPr>
            <a:xfrm>
              <a:off x="255418" y="5170169"/>
              <a:ext cx="5482442" cy="139051"/>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4ED9E4C-AB7E-4EBD-E8DD-A9604F166C78}"/>
                </a:ext>
              </a:extLst>
            </p:cNvPr>
            <p:cNvSpPr/>
            <p:nvPr/>
          </p:nvSpPr>
          <p:spPr>
            <a:xfrm>
              <a:off x="255418" y="5013960"/>
              <a:ext cx="5482442" cy="157722"/>
            </a:xfrm>
            <a:prstGeom prst="rect">
              <a:avLst/>
            </a:prstGeom>
            <a:solidFill>
              <a:srgbClr val="FF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74A6C1A-60E7-6C01-B3B6-EDCB1A10938E}"/>
                </a:ext>
              </a:extLst>
            </p:cNvPr>
            <p:cNvSpPr/>
            <p:nvPr/>
          </p:nvSpPr>
          <p:spPr>
            <a:xfrm>
              <a:off x="250338" y="4871720"/>
              <a:ext cx="5482442" cy="147448"/>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BF085CC-2F42-3376-A537-87A9A0B99F4E}"/>
                </a:ext>
              </a:extLst>
            </p:cNvPr>
            <p:cNvSpPr/>
            <p:nvPr/>
          </p:nvSpPr>
          <p:spPr>
            <a:xfrm>
              <a:off x="250338" y="4714240"/>
              <a:ext cx="5482442" cy="16256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EE057041-99EC-23A6-9453-300119B79C8F}"/>
                </a:ext>
              </a:extLst>
            </p:cNvPr>
            <p:cNvSpPr/>
            <p:nvPr/>
          </p:nvSpPr>
          <p:spPr>
            <a:xfrm>
              <a:off x="250338" y="4543541"/>
              <a:ext cx="5482442" cy="17221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C0B704FD-1D7C-7AB8-4999-2CF6612821B7}"/>
              </a:ext>
            </a:extLst>
          </p:cNvPr>
          <p:cNvSpPr txBox="1"/>
          <p:nvPr/>
        </p:nvSpPr>
        <p:spPr>
          <a:xfrm>
            <a:off x="2666364" y="6102174"/>
            <a:ext cx="5960112" cy="507831"/>
          </a:xfrm>
          <a:prstGeom prst="rect">
            <a:avLst/>
          </a:prstGeom>
          <a:solidFill>
            <a:schemeClr val="bg1"/>
          </a:solidFill>
          <a:ln w="28575">
            <a:solidFill>
              <a:srgbClr val="FF0000"/>
            </a:solidFill>
          </a:ln>
        </p:spPr>
        <p:txBody>
          <a:bodyPr wrap="square" rtlCol="0">
            <a:spAutoFit/>
          </a:bodyPr>
          <a:lstStyle/>
          <a:p>
            <a:r>
              <a:rPr lang="en-US" sz="900" b="1" dirty="0">
                <a:solidFill>
                  <a:srgbClr val="FF0000"/>
                </a:solidFill>
                <a:latin typeface="Arial" panose="020B0604020202020204" pitchFamily="34" charset="0"/>
                <a:cs typeface="Arial" panose="020B0604020202020204" pitchFamily="34" charset="0"/>
              </a:rPr>
              <a:t>(*8 Updated)</a:t>
            </a:r>
            <a:r>
              <a:rPr lang="en-US" sz="900" dirty="0">
                <a:latin typeface="Arial" panose="020B0604020202020204" pitchFamily="34" charset="0"/>
                <a:cs typeface="Arial" panose="020B0604020202020204" pitchFamily="34" charset="0"/>
              </a:rPr>
              <a:t> Impervious surface areas intended solely for pedestrian walkways or plant holders, or structures that have no purpose other than for decoration, such as, but not limited to, sculptures &amp; pieces of art, shall be included as open space, provided that such areas shall not exceed 30% of the total required landscaped open space.</a:t>
            </a:r>
          </a:p>
        </p:txBody>
      </p:sp>
      <p:sp>
        <p:nvSpPr>
          <p:cNvPr id="3" name="Slide Number Placeholder 2">
            <a:extLst>
              <a:ext uri="{FF2B5EF4-FFF2-40B4-BE49-F238E27FC236}">
                <a16:creationId xmlns:a16="http://schemas.microsoft.com/office/drawing/2014/main" id="{9148EE94-61BD-631F-F765-60B153F87DBD}"/>
              </a:ext>
            </a:extLst>
          </p:cNvPr>
          <p:cNvSpPr>
            <a:spLocks noGrp="1"/>
          </p:cNvSpPr>
          <p:nvPr>
            <p:ph type="sldNum" sz="quarter" idx="12"/>
          </p:nvPr>
        </p:nvSpPr>
        <p:spPr/>
        <p:txBody>
          <a:bodyPr>
            <a:normAutofit lnSpcReduction="10000"/>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978366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92840" cy="1122838"/>
          </a:xfrm>
          <a:solidFill>
            <a:srgbClr val="D8AA13"/>
          </a:solidFill>
        </p:spPr>
        <p:txBody>
          <a:bodyPr>
            <a:normAutofit/>
          </a:bodyPr>
          <a:lstStyle/>
          <a:p>
            <a:r>
              <a:rPr lang="en-US" dirty="0"/>
              <a:t>Fences</a:t>
            </a:r>
          </a:p>
        </p:txBody>
      </p:sp>
      <p:pic>
        <p:nvPicPr>
          <p:cNvPr id="4" name="Picture 3"/>
          <p:cNvPicPr>
            <a:picLocks noChangeAspect="1"/>
          </p:cNvPicPr>
          <p:nvPr/>
        </p:nvPicPr>
        <p:blipFill>
          <a:blip r:embed="rId2"/>
          <a:stretch>
            <a:fillRect/>
          </a:stretch>
        </p:blipFill>
        <p:spPr>
          <a:xfrm>
            <a:off x="10162190" y="-2540"/>
            <a:ext cx="1135380" cy="1135380"/>
          </a:xfrm>
          <a:prstGeom prst="rect">
            <a:avLst/>
          </a:prstGeom>
        </p:spPr>
      </p:pic>
      <p:sp>
        <p:nvSpPr>
          <p:cNvPr id="6" name="Speech Bubble: Rectangle with Corners Rounded 5">
            <a:extLst>
              <a:ext uri="{FF2B5EF4-FFF2-40B4-BE49-F238E27FC236}">
                <a16:creationId xmlns:a16="http://schemas.microsoft.com/office/drawing/2014/main" id="{CD9DD711-DBB1-45D3-571E-B048EFC73DF8}"/>
              </a:ext>
            </a:extLst>
          </p:cNvPr>
          <p:cNvSpPr/>
          <p:nvPr/>
        </p:nvSpPr>
        <p:spPr>
          <a:xfrm>
            <a:off x="438542" y="1842185"/>
            <a:ext cx="3734032" cy="3112369"/>
          </a:xfrm>
          <a:prstGeom prst="wedgeRoundRectCallout">
            <a:avLst>
              <a:gd name="adj1" fmla="val 41005"/>
              <a:gd name="adj2" fmla="val 71389"/>
              <a:gd name="adj3" fmla="val 16667"/>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a:t>
            </a:r>
            <a:r>
              <a:rPr lang="en-US" sz="1400" b="0" i="0" dirty="0">
                <a:solidFill>
                  <a:schemeClr val="bg1"/>
                </a:solidFill>
                <a:effectLst/>
              </a:rPr>
              <a:t>ences, walls, &amp; gates are prohibited in a </a:t>
            </a:r>
            <a:r>
              <a:rPr lang="en-US" sz="1400" b="0" i="0" dirty="0">
                <a:solidFill>
                  <a:srgbClr val="9954CC"/>
                </a:solidFill>
                <a:effectLst/>
              </a:rPr>
              <a:t>front yard </a:t>
            </a:r>
            <a:r>
              <a:rPr lang="en-US" sz="1400" b="0" i="0" dirty="0">
                <a:solidFill>
                  <a:schemeClr val="bg1"/>
                </a:solidFill>
                <a:effectLst/>
              </a:rPr>
              <a:t>on property that faces the main entrance of the residence on the property.</a:t>
            </a:r>
          </a:p>
          <a:p>
            <a:pPr algn="ctr"/>
            <a:endParaRPr lang="en-US" sz="1400" b="0" i="0" dirty="0">
              <a:solidFill>
                <a:schemeClr val="bg1"/>
              </a:solidFill>
              <a:effectLst/>
            </a:endParaRPr>
          </a:p>
          <a:p>
            <a:pPr algn="ctr"/>
            <a:r>
              <a:rPr lang="en-US" sz="1400" b="0" i="0" dirty="0">
                <a:solidFill>
                  <a:schemeClr val="bg1"/>
                </a:solidFill>
                <a:effectLst/>
              </a:rPr>
              <a:t>The planning commission may allow fences, walls, &amp; gates in </a:t>
            </a:r>
            <a:r>
              <a:rPr lang="en-US" sz="1400" b="0" i="0" dirty="0">
                <a:solidFill>
                  <a:srgbClr val="FF0000"/>
                </a:solidFill>
                <a:effectLst/>
              </a:rPr>
              <a:t>other front yards </a:t>
            </a:r>
            <a:r>
              <a:rPr lang="en-US" sz="1400" b="0" i="0" dirty="0">
                <a:solidFill>
                  <a:schemeClr val="bg1"/>
                </a:solidFill>
                <a:effectLst/>
              </a:rPr>
              <a:t>that do not face the main entrance of the residence on the property,</a:t>
            </a:r>
          </a:p>
          <a:p>
            <a:pPr algn="ctr"/>
            <a:endParaRPr lang="en-US" sz="1400" dirty="0">
              <a:solidFill>
                <a:schemeClr val="bg1"/>
              </a:solidFill>
            </a:endParaRPr>
          </a:p>
          <a:p>
            <a:pPr algn="ctr"/>
            <a:r>
              <a:rPr lang="en-US" sz="1400" b="0" i="0" dirty="0">
                <a:solidFill>
                  <a:schemeClr val="bg1"/>
                </a:solidFill>
                <a:effectLst/>
              </a:rPr>
              <a:t>or in a </a:t>
            </a:r>
            <a:r>
              <a:rPr lang="en-US" sz="1400" b="0" i="0" dirty="0">
                <a:solidFill>
                  <a:srgbClr val="0070C0"/>
                </a:solidFill>
                <a:effectLst/>
              </a:rPr>
              <a:t>side yard </a:t>
            </a:r>
            <a:r>
              <a:rPr lang="en-US" sz="1400" b="0" i="0" dirty="0">
                <a:solidFill>
                  <a:schemeClr val="bg1"/>
                </a:solidFill>
                <a:effectLst/>
              </a:rPr>
              <a:t>subject to the ordinance standards.</a:t>
            </a:r>
            <a:endParaRPr lang="en-US" sz="1400" dirty="0">
              <a:solidFill>
                <a:schemeClr val="bg1"/>
              </a:solidFill>
            </a:endParaRPr>
          </a:p>
        </p:txBody>
      </p:sp>
      <p:grpSp>
        <p:nvGrpSpPr>
          <p:cNvPr id="12" name="Group 11">
            <a:extLst>
              <a:ext uri="{FF2B5EF4-FFF2-40B4-BE49-F238E27FC236}">
                <a16:creationId xmlns:a16="http://schemas.microsoft.com/office/drawing/2014/main" id="{71A9B393-BA14-7F37-913A-9D2640BF5255}"/>
              </a:ext>
            </a:extLst>
          </p:cNvPr>
          <p:cNvGrpSpPr/>
          <p:nvPr/>
        </p:nvGrpSpPr>
        <p:grpSpPr>
          <a:xfrm>
            <a:off x="4433355" y="2261306"/>
            <a:ext cx="4771605" cy="4321601"/>
            <a:chOff x="5585460" y="1702778"/>
            <a:chExt cx="5309153" cy="4667542"/>
          </a:xfrm>
        </p:grpSpPr>
        <p:pic>
          <p:nvPicPr>
            <p:cNvPr id="5" name="Picture 4">
              <a:extLst>
                <a:ext uri="{FF2B5EF4-FFF2-40B4-BE49-F238E27FC236}">
                  <a16:creationId xmlns:a16="http://schemas.microsoft.com/office/drawing/2014/main" id="{7599E899-E625-A9D0-950C-627782480918}"/>
                </a:ext>
              </a:extLst>
            </p:cNvPr>
            <p:cNvPicPr>
              <a:picLocks noChangeAspect="1"/>
            </p:cNvPicPr>
            <p:nvPr/>
          </p:nvPicPr>
          <p:blipFill>
            <a:blip r:embed="rId3"/>
            <a:stretch>
              <a:fillRect/>
            </a:stretch>
          </p:blipFill>
          <p:spPr>
            <a:xfrm>
              <a:off x="5585460" y="1702778"/>
              <a:ext cx="5309153" cy="4667542"/>
            </a:xfrm>
            <a:prstGeom prst="rect">
              <a:avLst/>
            </a:prstGeom>
          </p:spPr>
        </p:pic>
        <p:sp>
          <p:nvSpPr>
            <p:cNvPr id="8" name="Freeform: Shape 7">
              <a:extLst>
                <a:ext uri="{FF2B5EF4-FFF2-40B4-BE49-F238E27FC236}">
                  <a16:creationId xmlns:a16="http://schemas.microsoft.com/office/drawing/2014/main" id="{8FE2295F-A4AD-EA31-3504-676F2C80B7F8}"/>
                </a:ext>
              </a:extLst>
            </p:cNvPr>
            <p:cNvSpPr/>
            <p:nvPr/>
          </p:nvSpPr>
          <p:spPr>
            <a:xfrm>
              <a:off x="9345168" y="2706624"/>
              <a:ext cx="1060704" cy="591312"/>
            </a:xfrm>
            <a:custGeom>
              <a:avLst/>
              <a:gdLst>
                <a:gd name="connsiteX0" fmla="*/ 0 w 1060704"/>
                <a:gd name="connsiteY0" fmla="*/ 591312 h 591312"/>
                <a:gd name="connsiteX1" fmla="*/ 1060704 w 1060704"/>
                <a:gd name="connsiteY1" fmla="*/ 585216 h 591312"/>
                <a:gd name="connsiteX2" fmla="*/ 1054608 w 1060704"/>
                <a:gd name="connsiteY2" fmla="*/ 0 h 591312"/>
              </a:gdLst>
              <a:ahLst/>
              <a:cxnLst>
                <a:cxn ang="0">
                  <a:pos x="connsiteX0" y="connsiteY0"/>
                </a:cxn>
                <a:cxn ang="0">
                  <a:pos x="connsiteX1" y="connsiteY1"/>
                </a:cxn>
                <a:cxn ang="0">
                  <a:pos x="connsiteX2" y="connsiteY2"/>
                </a:cxn>
              </a:cxnLst>
              <a:rect l="l" t="t" r="r" b="b"/>
              <a:pathLst>
                <a:path w="1060704" h="591312">
                  <a:moveTo>
                    <a:pt x="0" y="591312"/>
                  </a:moveTo>
                  <a:lnTo>
                    <a:pt x="1060704" y="585216"/>
                  </a:lnTo>
                  <a:lnTo>
                    <a:pt x="1054608" y="0"/>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9DA1DA26-31DE-1DF6-32CB-7C93B87EE34B}"/>
                </a:ext>
              </a:extLst>
            </p:cNvPr>
            <p:cNvSpPr/>
            <p:nvPr/>
          </p:nvSpPr>
          <p:spPr>
            <a:xfrm>
              <a:off x="9351264" y="2036064"/>
              <a:ext cx="1048512" cy="664464"/>
            </a:xfrm>
            <a:custGeom>
              <a:avLst/>
              <a:gdLst>
                <a:gd name="connsiteX0" fmla="*/ 1048512 w 1048512"/>
                <a:gd name="connsiteY0" fmla="*/ 664464 h 664464"/>
                <a:gd name="connsiteX1" fmla="*/ 1042416 w 1048512"/>
                <a:gd name="connsiteY1" fmla="*/ 0 h 664464"/>
                <a:gd name="connsiteX2" fmla="*/ 0 w 1048512"/>
                <a:gd name="connsiteY2" fmla="*/ 6096 h 664464"/>
              </a:gdLst>
              <a:ahLst/>
              <a:cxnLst>
                <a:cxn ang="0">
                  <a:pos x="connsiteX0" y="connsiteY0"/>
                </a:cxn>
                <a:cxn ang="0">
                  <a:pos x="connsiteX1" y="connsiteY1"/>
                </a:cxn>
                <a:cxn ang="0">
                  <a:pos x="connsiteX2" y="connsiteY2"/>
                </a:cxn>
              </a:cxnLst>
              <a:rect l="l" t="t" r="r" b="b"/>
              <a:pathLst>
                <a:path w="1048512" h="664464">
                  <a:moveTo>
                    <a:pt x="1048512" y="664464"/>
                  </a:moveTo>
                  <a:lnTo>
                    <a:pt x="1042416" y="0"/>
                  </a:lnTo>
                  <a:lnTo>
                    <a:pt x="0" y="6096"/>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054185E-D974-2B27-80C5-2A66D189CAAA}"/>
                </a:ext>
              </a:extLst>
            </p:cNvPr>
            <p:cNvSpPr/>
            <p:nvPr/>
          </p:nvSpPr>
          <p:spPr>
            <a:xfrm>
              <a:off x="7046976" y="2036064"/>
              <a:ext cx="2298192" cy="67056"/>
            </a:xfrm>
            <a:custGeom>
              <a:avLst/>
              <a:gdLst>
                <a:gd name="connsiteX0" fmla="*/ 2292096 w 2298192"/>
                <a:gd name="connsiteY0" fmla="*/ 0 h 67056"/>
                <a:gd name="connsiteX1" fmla="*/ 2298192 w 2298192"/>
                <a:gd name="connsiteY1" fmla="*/ 67056 h 67056"/>
                <a:gd name="connsiteX2" fmla="*/ 0 w 2298192"/>
                <a:gd name="connsiteY2" fmla="*/ 67056 h 67056"/>
              </a:gdLst>
              <a:ahLst/>
              <a:cxnLst>
                <a:cxn ang="0">
                  <a:pos x="connsiteX0" y="connsiteY0"/>
                </a:cxn>
                <a:cxn ang="0">
                  <a:pos x="connsiteX1" y="connsiteY1"/>
                </a:cxn>
                <a:cxn ang="0">
                  <a:pos x="connsiteX2" y="connsiteY2"/>
                </a:cxn>
              </a:cxnLst>
              <a:rect l="l" t="t" r="r" b="b"/>
              <a:pathLst>
                <a:path w="2298192" h="67056">
                  <a:moveTo>
                    <a:pt x="2292096" y="0"/>
                  </a:moveTo>
                  <a:lnTo>
                    <a:pt x="2298192" y="67056"/>
                  </a:lnTo>
                  <a:lnTo>
                    <a:pt x="0" y="67056"/>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9CF689C-4724-A5D9-0AB0-11BF6F2AB0E5}"/>
                </a:ext>
              </a:extLst>
            </p:cNvPr>
            <p:cNvSpPr/>
            <p:nvPr/>
          </p:nvSpPr>
          <p:spPr>
            <a:xfrm>
              <a:off x="6799527" y="2097024"/>
              <a:ext cx="253544" cy="1160036"/>
            </a:xfrm>
            <a:custGeom>
              <a:avLst/>
              <a:gdLst>
                <a:gd name="connsiteX0" fmla="*/ 280416 w 292608"/>
                <a:gd name="connsiteY0" fmla="*/ 0 h 1066800"/>
                <a:gd name="connsiteX1" fmla="*/ 12192 w 292608"/>
                <a:gd name="connsiteY1" fmla="*/ 0 h 1066800"/>
                <a:gd name="connsiteX2" fmla="*/ 0 w 292608"/>
                <a:gd name="connsiteY2" fmla="*/ 1066800 h 1066800"/>
                <a:gd name="connsiteX3" fmla="*/ 292608 w 292608"/>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292608" h="1066800">
                  <a:moveTo>
                    <a:pt x="280416" y="0"/>
                  </a:moveTo>
                  <a:lnTo>
                    <a:pt x="12192" y="0"/>
                  </a:lnTo>
                  <a:lnTo>
                    <a:pt x="0" y="1066800"/>
                  </a:lnTo>
                  <a:lnTo>
                    <a:pt x="292608" y="10668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Arrow Connector 13">
            <a:extLst>
              <a:ext uri="{FF2B5EF4-FFF2-40B4-BE49-F238E27FC236}">
                <a16:creationId xmlns:a16="http://schemas.microsoft.com/office/drawing/2014/main" id="{3718380F-1EFB-A8D8-9677-36DFB061D5AF}"/>
              </a:ext>
            </a:extLst>
          </p:cNvPr>
          <p:cNvCxnSpPr>
            <a:cxnSpLocks/>
          </p:cNvCxnSpPr>
          <p:nvPr/>
        </p:nvCxnSpPr>
        <p:spPr>
          <a:xfrm flipH="1">
            <a:off x="8760225" y="2052283"/>
            <a:ext cx="162795" cy="494888"/>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3FEBFD-7B53-E30F-D2FA-7B637722E333}"/>
              </a:ext>
            </a:extLst>
          </p:cNvPr>
          <p:cNvSpPr txBox="1"/>
          <p:nvPr/>
        </p:nvSpPr>
        <p:spPr>
          <a:xfrm>
            <a:off x="8436017" y="1189469"/>
            <a:ext cx="1999330" cy="938719"/>
          </a:xfrm>
          <a:prstGeom prst="rect">
            <a:avLst/>
          </a:prstGeom>
          <a:noFill/>
          <a:ln w="31750">
            <a:solidFill>
              <a:srgbClr val="FF00FF"/>
            </a:solidFill>
          </a:ln>
        </p:spPr>
        <p:txBody>
          <a:bodyPr wrap="square" rtlCol="0">
            <a:spAutoFit/>
          </a:bodyPr>
          <a:lstStyle/>
          <a:p>
            <a:pPr algn="ctr"/>
            <a:r>
              <a:rPr lang="en-US" sz="1100" b="1" u="sng" dirty="0">
                <a:latin typeface="Calibri" panose="020F0502020204030204" pitchFamily="34" charset="0"/>
                <a:cs typeface="Calibri" panose="020F0502020204030204" pitchFamily="34" charset="0"/>
              </a:rPr>
              <a:t>Rear Yard Fence</a:t>
            </a:r>
          </a:p>
          <a:p>
            <a:r>
              <a:rPr lang="en-US" sz="1100" dirty="0">
                <a:latin typeface="Calibri" panose="020F0502020204030204" pitchFamily="34" charset="0"/>
                <a:cs typeface="Calibri" panose="020F0502020204030204" pitchFamily="34" charset="0"/>
              </a:rPr>
              <a:t>*Permitted up to 6-ft. in height.</a:t>
            </a:r>
          </a:p>
          <a:p>
            <a:r>
              <a:rPr lang="en-US" sz="1100" dirty="0">
                <a:latin typeface="Calibri" panose="020F0502020204030204" pitchFamily="34" charset="0"/>
                <a:cs typeface="Calibri" panose="020F0502020204030204" pitchFamily="34" charset="0"/>
              </a:rPr>
              <a:t>*May be solid or open design.</a:t>
            </a:r>
          </a:p>
          <a:p>
            <a:r>
              <a:rPr lang="en-US" sz="1100" dirty="0">
                <a:latin typeface="Calibri" panose="020F0502020204030204" pitchFamily="34" charset="0"/>
                <a:cs typeface="Calibri" panose="020F0502020204030204" pitchFamily="34" charset="0"/>
              </a:rPr>
              <a:t>*Higher than 6-ft. requires PC approval &amp; screening.</a:t>
            </a:r>
          </a:p>
        </p:txBody>
      </p:sp>
      <p:sp>
        <p:nvSpPr>
          <p:cNvPr id="19" name="TextBox 18">
            <a:extLst>
              <a:ext uri="{FF2B5EF4-FFF2-40B4-BE49-F238E27FC236}">
                <a16:creationId xmlns:a16="http://schemas.microsoft.com/office/drawing/2014/main" id="{67A85944-A581-EC17-5E87-EE4E79AD5487}"/>
              </a:ext>
            </a:extLst>
          </p:cNvPr>
          <p:cNvSpPr txBox="1"/>
          <p:nvPr/>
        </p:nvSpPr>
        <p:spPr>
          <a:xfrm>
            <a:off x="9250155" y="3268877"/>
            <a:ext cx="1824070" cy="938719"/>
          </a:xfrm>
          <a:prstGeom prst="rect">
            <a:avLst/>
          </a:prstGeom>
          <a:noFill/>
          <a:ln w="31750">
            <a:solidFill>
              <a:srgbClr val="0070C0"/>
            </a:solidFill>
          </a:ln>
        </p:spPr>
        <p:txBody>
          <a:bodyPr wrap="square" rtlCol="0">
            <a:spAutoFit/>
          </a:bodyPr>
          <a:lstStyle/>
          <a:p>
            <a:pPr algn="ctr"/>
            <a:r>
              <a:rPr lang="en-US" sz="1100" b="1" u="sng" dirty="0">
                <a:latin typeface="Calibri" panose="020F0502020204030204" pitchFamily="34" charset="0"/>
                <a:cs typeface="Calibri" panose="020F0502020204030204" pitchFamily="34" charset="0"/>
              </a:rPr>
              <a:t>Side Yard Fence</a:t>
            </a:r>
          </a:p>
          <a:p>
            <a:r>
              <a:rPr lang="en-US" sz="1100" dirty="0">
                <a:latin typeface="Calibri" panose="020F0502020204030204" pitchFamily="34" charset="0"/>
                <a:cs typeface="Calibri" panose="020F0502020204030204" pitchFamily="34" charset="0"/>
              </a:rPr>
              <a:t>*Requires PC approval.</a:t>
            </a:r>
          </a:p>
          <a:p>
            <a:r>
              <a:rPr lang="en-US" sz="1100" dirty="0">
                <a:latin typeface="Calibri" panose="020F0502020204030204" pitchFamily="34" charset="0"/>
                <a:cs typeface="Calibri" panose="020F0502020204030204" pitchFamily="34" charset="0"/>
              </a:rPr>
              <a:t>*Open design max ht.: 4-ft.</a:t>
            </a:r>
          </a:p>
          <a:p>
            <a:r>
              <a:rPr lang="en-US" sz="1100" dirty="0">
                <a:latin typeface="Calibri" panose="020F0502020204030204" pitchFamily="34" charset="0"/>
                <a:cs typeface="Calibri" panose="020F0502020204030204" pitchFamily="34" charset="0"/>
              </a:rPr>
              <a:t>*Solid design max ht.: 3-ft.</a:t>
            </a:r>
          </a:p>
          <a:p>
            <a:r>
              <a:rPr lang="en-US" sz="1100" dirty="0">
                <a:latin typeface="Calibri" panose="020F0502020204030204" pitchFamily="34" charset="0"/>
                <a:cs typeface="Calibri" panose="020F0502020204030204" pitchFamily="34" charset="0"/>
              </a:rPr>
              <a:t>*Req. landscape screening.</a:t>
            </a:r>
          </a:p>
        </p:txBody>
      </p:sp>
      <p:cxnSp>
        <p:nvCxnSpPr>
          <p:cNvPr id="21" name="Straight Arrow Connector 20">
            <a:extLst>
              <a:ext uri="{FF2B5EF4-FFF2-40B4-BE49-F238E27FC236}">
                <a16:creationId xmlns:a16="http://schemas.microsoft.com/office/drawing/2014/main" id="{140B51BF-7EBB-B869-2295-1150F72DE8BD}"/>
              </a:ext>
            </a:extLst>
          </p:cNvPr>
          <p:cNvCxnSpPr>
            <a:cxnSpLocks/>
          </p:cNvCxnSpPr>
          <p:nvPr/>
        </p:nvCxnSpPr>
        <p:spPr>
          <a:xfrm flipH="1" flipV="1">
            <a:off x="8774108" y="3588665"/>
            <a:ext cx="476047" cy="14957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56D9C6A-C48E-61FE-AA06-9EAA92E480E4}"/>
              </a:ext>
            </a:extLst>
          </p:cNvPr>
          <p:cNvCxnSpPr>
            <a:cxnSpLocks/>
            <a:endCxn id="19" idx="0"/>
          </p:cNvCxnSpPr>
          <p:nvPr/>
        </p:nvCxnSpPr>
        <p:spPr>
          <a:xfrm>
            <a:off x="7277100" y="2194819"/>
            <a:ext cx="2885090" cy="1074058"/>
          </a:xfrm>
          <a:prstGeom prst="bentConnector2">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CFF7907-8A0C-8BDB-2642-4DA9ABEC8FE2}"/>
              </a:ext>
            </a:extLst>
          </p:cNvPr>
          <p:cNvCxnSpPr>
            <a:cxnSpLocks/>
          </p:cNvCxnSpPr>
          <p:nvPr/>
        </p:nvCxnSpPr>
        <p:spPr>
          <a:xfrm>
            <a:off x="7286625" y="2185035"/>
            <a:ext cx="1905" cy="43053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7585DD4-16BD-5D7C-D54B-06A99261E15F}"/>
              </a:ext>
            </a:extLst>
          </p:cNvPr>
          <p:cNvSpPr txBox="1"/>
          <p:nvPr/>
        </p:nvSpPr>
        <p:spPr>
          <a:xfrm>
            <a:off x="4595266" y="1222712"/>
            <a:ext cx="2328424" cy="938719"/>
          </a:xfrm>
          <a:prstGeom prst="rect">
            <a:avLst/>
          </a:prstGeom>
          <a:noFill/>
          <a:ln w="31750">
            <a:solidFill>
              <a:srgbClr val="FF0000"/>
            </a:solidFill>
          </a:ln>
        </p:spPr>
        <p:txBody>
          <a:bodyPr wrap="square" rtlCol="0">
            <a:spAutoFit/>
          </a:bodyPr>
          <a:lstStyle/>
          <a:p>
            <a:pPr algn="ctr"/>
            <a:r>
              <a:rPr lang="en-US" sz="1100" b="1" u="sng" dirty="0">
                <a:latin typeface="Calibri" panose="020F0502020204030204" pitchFamily="34" charset="0"/>
                <a:cs typeface="Calibri" panose="020F0502020204030204" pitchFamily="34" charset="0"/>
              </a:rPr>
              <a:t>Front Yard Fence</a:t>
            </a:r>
          </a:p>
          <a:p>
            <a:r>
              <a:rPr lang="en-US" sz="1100" dirty="0">
                <a:latin typeface="Calibri" panose="020F0502020204030204" pitchFamily="34" charset="0"/>
                <a:cs typeface="Calibri" panose="020F0502020204030204" pitchFamily="34" charset="0"/>
              </a:rPr>
              <a:t>*Discouraged but </a:t>
            </a:r>
            <a:r>
              <a:rPr lang="en-US" sz="1100" dirty="0" err="1">
                <a:latin typeface="Calibri" panose="020F0502020204030204" pitchFamily="34" charset="0"/>
                <a:cs typeface="Calibri" panose="020F0502020204030204" pitchFamily="34" charset="0"/>
              </a:rPr>
              <a:t>reqs</a:t>
            </a:r>
            <a:r>
              <a:rPr lang="en-US" sz="1100" dirty="0">
                <a:latin typeface="Calibri" panose="020F0502020204030204" pitchFamily="34" charset="0"/>
                <a:cs typeface="Calibri" panose="020F0502020204030204" pitchFamily="34" charset="0"/>
              </a:rPr>
              <a:t>. PC approval.</a:t>
            </a:r>
          </a:p>
          <a:p>
            <a:r>
              <a:rPr lang="en-US" sz="1100" dirty="0">
                <a:latin typeface="Calibri" panose="020F0502020204030204" pitchFamily="34" charset="0"/>
                <a:cs typeface="Calibri" panose="020F0502020204030204" pitchFamily="34" charset="0"/>
              </a:rPr>
              <a:t>*Open design max ht.: 4-ft.</a:t>
            </a:r>
          </a:p>
          <a:p>
            <a:r>
              <a:rPr lang="en-US" sz="1100" dirty="0">
                <a:latin typeface="Calibri" panose="020F0502020204030204" pitchFamily="34" charset="0"/>
                <a:cs typeface="Calibri" panose="020F0502020204030204" pitchFamily="34" charset="0"/>
              </a:rPr>
              <a:t>*Closed design max ht.: 3-ft.</a:t>
            </a:r>
          </a:p>
          <a:p>
            <a:r>
              <a:rPr lang="en-US" sz="1100" dirty="0">
                <a:latin typeface="Calibri" panose="020F0502020204030204" pitchFamily="34" charset="0"/>
                <a:cs typeface="Calibri" panose="020F0502020204030204" pitchFamily="34" charset="0"/>
              </a:rPr>
              <a:t>*Req. landscape screening.</a:t>
            </a:r>
          </a:p>
        </p:txBody>
      </p:sp>
      <p:sp>
        <p:nvSpPr>
          <p:cNvPr id="88" name="TextBox 87">
            <a:extLst>
              <a:ext uri="{FF2B5EF4-FFF2-40B4-BE49-F238E27FC236}">
                <a16:creationId xmlns:a16="http://schemas.microsoft.com/office/drawing/2014/main" id="{6CB664C3-181D-1F4C-DCD8-397E2CC62DE7}"/>
              </a:ext>
            </a:extLst>
          </p:cNvPr>
          <p:cNvSpPr txBox="1"/>
          <p:nvPr/>
        </p:nvSpPr>
        <p:spPr>
          <a:xfrm>
            <a:off x="9367257" y="5281654"/>
            <a:ext cx="1706968" cy="769441"/>
          </a:xfrm>
          <a:prstGeom prst="rect">
            <a:avLst/>
          </a:prstGeom>
          <a:noFill/>
          <a:ln w="31750">
            <a:solidFill>
              <a:srgbClr val="9954CC"/>
            </a:solidFill>
          </a:ln>
        </p:spPr>
        <p:txBody>
          <a:bodyPr wrap="square" rtlCol="0">
            <a:spAutoFit/>
          </a:bodyPr>
          <a:lstStyle/>
          <a:p>
            <a:pPr algn="ctr"/>
            <a:r>
              <a:rPr lang="en-US" sz="1100" b="1" u="sng" dirty="0">
                <a:latin typeface="Calibri" panose="020F0502020204030204" pitchFamily="34" charset="0"/>
                <a:cs typeface="Calibri" panose="020F0502020204030204" pitchFamily="34" charset="0"/>
              </a:rPr>
              <a:t>Front Yard Fence</a:t>
            </a:r>
          </a:p>
          <a:p>
            <a:r>
              <a:rPr lang="en-US" sz="1100" dirty="0">
                <a:latin typeface="Calibri" panose="020F0502020204030204" pitchFamily="34" charset="0"/>
                <a:cs typeface="Calibri" panose="020F0502020204030204" pitchFamily="34" charset="0"/>
              </a:rPr>
              <a:t>*Prohibited in front yard facing the main entrance.</a:t>
            </a:r>
          </a:p>
          <a:p>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Reqs</a:t>
            </a:r>
            <a:r>
              <a:rPr lang="en-US" sz="1100" dirty="0">
                <a:latin typeface="Calibri" panose="020F0502020204030204" pitchFamily="34" charset="0"/>
                <a:cs typeface="Calibri" panose="020F0502020204030204" pitchFamily="34" charset="0"/>
              </a:rPr>
              <a:t>. ZBA approval.</a:t>
            </a:r>
          </a:p>
        </p:txBody>
      </p:sp>
      <p:cxnSp>
        <p:nvCxnSpPr>
          <p:cNvPr id="89" name="Straight Arrow Connector 88">
            <a:extLst>
              <a:ext uri="{FF2B5EF4-FFF2-40B4-BE49-F238E27FC236}">
                <a16:creationId xmlns:a16="http://schemas.microsoft.com/office/drawing/2014/main" id="{86095501-607A-B58C-F338-7FFCA1C10B16}"/>
              </a:ext>
            </a:extLst>
          </p:cNvPr>
          <p:cNvCxnSpPr>
            <a:cxnSpLocks/>
          </p:cNvCxnSpPr>
          <p:nvPr/>
        </p:nvCxnSpPr>
        <p:spPr>
          <a:xfrm>
            <a:off x="5611582" y="2168154"/>
            <a:ext cx="0" cy="44345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CEDBE8E-8B5E-4524-0151-F5091A48C098}"/>
              </a:ext>
            </a:extLst>
          </p:cNvPr>
          <p:cNvCxnSpPr>
            <a:cxnSpLocks/>
            <a:stCxn id="88" idx="1"/>
          </p:cNvCxnSpPr>
          <p:nvPr/>
        </p:nvCxnSpPr>
        <p:spPr>
          <a:xfrm flipH="1" flipV="1">
            <a:off x="8841622" y="5348285"/>
            <a:ext cx="525635" cy="318090"/>
          </a:xfrm>
          <a:prstGeom prst="line">
            <a:avLst/>
          </a:prstGeom>
          <a:ln w="25400">
            <a:solidFill>
              <a:srgbClr val="9954CC"/>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7F11D38-FDB0-8673-E854-CE85E38C9602}"/>
              </a:ext>
            </a:extLst>
          </p:cNvPr>
          <p:cNvCxnSpPr>
            <a:cxnSpLocks/>
            <a:stCxn id="88" idx="1"/>
          </p:cNvCxnSpPr>
          <p:nvPr/>
        </p:nvCxnSpPr>
        <p:spPr>
          <a:xfrm flipH="1">
            <a:off x="8841622" y="5666375"/>
            <a:ext cx="525635" cy="587313"/>
          </a:xfrm>
          <a:prstGeom prst="line">
            <a:avLst/>
          </a:prstGeom>
          <a:ln w="25400">
            <a:solidFill>
              <a:srgbClr val="9954CC"/>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130EEF8-B57D-DE89-66FD-9DB3F3C56D21}"/>
              </a:ext>
            </a:extLst>
          </p:cNvPr>
          <p:cNvSpPr>
            <a:spLocks noGrp="1"/>
          </p:cNvSpPr>
          <p:nvPr>
            <p:ph type="sldNum" sz="quarter" idx="12"/>
          </p:nvPr>
        </p:nvSpPr>
        <p:spPr/>
        <p:txBody>
          <a:bodyPr>
            <a:normAutofit lnSpcReduction="10000"/>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427298980"/>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themeOverride>
</file>

<file path=docProps/app.xml><?xml version="1.0" encoding="utf-8"?>
<Properties xmlns="http://schemas.openxmlformats.org/officeDocument/2006/extended-properties" xmlns:vt="http://schemas.openxmlformats.org/officeDocument/2006/docPropsVTypes">
  <Template>TM03457515[[fn=View]]</Template>
  <TotalTime>7287</TotalTime>
  <Words>3609</Words>
  <Application>Microsoft Office PowerPoint</Application>
  <PresentationFormat>Widescreen</PresentationFormat>
  <Paragraphs>505</Paragraphs>
  <Slides>49</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Calibri</vt:lpstr>
      <vt:lpstr>Century Schoolbook</vt:lpstr>
      <vt:lpstr>Times New Roman</vt:lpstr>
      <vt:lpstr>Wingdings</vt:lpstr>
      <vt:lpstr>Wingdings 2</vt:lpstr>
      <vt:lpstr>View</vt:lpstr>
      <vt:lpstr>View</vt:lpstr>
      <vt:lpstr>Building in Bloomfield Hills </vt:lpstr>
      <vt:lpstr>Introductions</vt:lpstr>
      <vt:lpstr>Goals for Seminar </vt:lpstr>
      <vt:lpstr>Process Improvements</vt:lpstr>
      <vt:lpstr>Roles &amp; Responsibilities </vt:lpstr>
      <vt:lpstr>Open Space</vt:lpstr>
      <vt:lpstr>Open Space</vt:lpstr>
      <vt:lpstr>Open Space – Diagram in relation to analysis</vt:lpstr>
      <vt:lpstr>Fences</vt:lpstr>
      <vt:lpstr>Fences – screening (side &amp; front yards)</vt:lpstr>
      <vt:lpstr>Building Height</vt:lpstr>
      <vt:lpstr>Building Height</vt:lpstr>
      <vt:lpstr>Building Height</vt:lpstr>
      <vt:lpstr>Building Height</vt:lpstr>
      <vt:lpstr>Building Height</vt:lpstr>
      <vt:lpstr>Building Height</vt:lpstr>
      <vt:lpstr>Yard Determinations</vt:lpstr>
      <vt:lpstr>Yard Determinations</vt:lpstr>
      <vt:lpstr>Yard Determinations</vt:lpstr>
      <vt:lpstr>Yard Determinations</vt:lpstr>
      <vt:lpstr>Algebraic Formula – aka “Calculated Setback”</vt:lpstr>
      <vt:lpstr>Algebraic Formula – aka “Calculated Setback”</vt:lpstr>
      <vt:lpstr>Algebraic Formula – aka “Calculated Setback”</vt:lpstr>
      <vt:lpstr>Algebraic Formula – aka “Calculated Setback”</vt:lpstr>
      <vt:lpstr>Algebraic Formula – aka “Calculated Setback”</vt:lpstr>
      <vt:lpstr>Algebraic Formula – aka “Calculated Setback”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Grading Plan Review – Approval </vt:lpstr>
      <vt:lpstr>Grading Plan Review – Grading Exhibit</vt:lpstr>
      <vt:lpstr>Tips for Shortening Plan Review Process</vt:lpstr>
      <vt:lpstr>Foundation Certification  Plan Requirements </vt:lpstr>
      <vt:lpstr>Construction Process – Common Issues</vt:lpstr>
      <vt:lpstr>PowerPoint Presentation</vt:lpstr>
      <vt:lpstr>PowerPoint Presentation</vt:lpstr>
      <vt:lpstr>PowerPoint Presentation</vt:lpstr>
      <vt:lpstr>PowerPoint Presentation</vt:lpstr>
      <vt:lpstr>Building</vt:lpstr>
      <vt:lpstr>Code Enforcement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in Bloomfield</dc:title>
  <dc:creator>Amy Burton</dc:creator>
  <cp:lastModifiedBy>Amy Burton</cp:lastModifiedBy>
  <cp:revision>63</cp:revision>
  <cp:lastPrinted>2023-03-21T18:08:34Z</cp:lastPrinted>
  <dcterms:created xsi:type="dcterms:W3CDTF">2018-03-18T02:04:10Z</dcterms:created>
  <dcterms:modified xsi:type="dcterms:W3CDTF">2023-03-22T12:30:42Z</dcterms:modified>
</cp:coreProperties>
</file>